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6" r:id="rId4"/>
    <p:sldId id="272" r:id="rId5"/>
    <p:sldId id="279" r:id="rId6"/>
    <p:sldId id="267" r:id="rId7"/>
    <p:sldId id="280" r:id="rId8"/>
    <p:sldId id="269" r:id="rId9"/>
    <p:sldId id="281" r:id="rId10"/>
    <p:sldId id="273" r:id="rId11"/>
    <p:sldId id="282" r:id="rId12"/>
    <p:sldId id="271" r:id="rId13"/>
  </p:sldIdLst>
  <p:sldSz cx="9144000" cy="6858000" type="screen4x3"/>
  <p:notesSz cx="6808788" cy="9940925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0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0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0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0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28" d="100"/>
          <a:sy n="128" d="100"/>
        </p:scale>
        <p:origin x="91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D1064-C1E4-4974-9897-73F0C0BA967E}" type="datetimeFigureOut">
              <a:rPr lang="de-CH" smtClean="0"/>
              <a:t>30.07.2020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5AEAB-6ECA-4C33-B841-B91035DCC9A8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47446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CH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37" y="0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CH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9" y="4721940"/>
            <a:ext cx="5447030" cy="447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Textmasterformate durch Klicken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CH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37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98AFF5E-951F-48D9-B7E3-42C2E8980F4D}" type="slidenum">
              <a:rPr lang="de-CH" altLang="de-DE"/>
              <a:pPr>
                <a:defRPr/>
              </a:pPr>
              <a:t>‹Nr.›</a:t>
            </a:fld>
            <a:endParaRPr lang="de-CH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58775" y="358775"/>
          <a:ext cx="70643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1" name="Photo Editor-Foto" r:id="rId3" imgW="5020376" imgH="5630061" progId="MSPhotoEd.3">
                  <p:embed/>
                </p:oleObj>
              </mc:Choice>
              <mc:Fallback>
                <p:oleObj name="Photo Editor-Foto" r:id="rId3" imgW="5020376" imgH="5630061" progId="MSPhotoEd.3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358775"/>
                        <a:ext cx="706438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438275" y="1150938"/>
            <a:ext cx="74612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CH" dirty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323850" y="6381750"/>
            <a:ext cx="8480425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CH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349375" y="260350"/>
            <a:ext cx="7793038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100"/>
              </a:lnSpc>
              <a:defRPr/>
            </a:pPr>
            <a:r>
              <a:rPr lang="de-CH" altLang="de-DE" sz="1500" dirty="0" smtClean="0"/>
              <a:t>Amt für Wirtschaft und Tourismus Graubünden</a:t>
            </a:r>
          </a:p>
          <a:p>
            <a:pPr eaLnBrk="1" hangingPunct="1">
              <a:lnSpc>
                <a:spcPts val="2100"/>
              </a:lnSpc>
              <a:defRPr/>
            </a:pPr>
            <a:r>
              <a:rPr lang="it-IT" altLang="de-DE" sz="1500" dirty="0" smtClean="0"/>
              <a:t>Uffizi per economia e turissem dal Grischun</a:t>
            </a:r>
            <a:endParaRPr lang="de-CH" altLang="de-DE" sz="1500" dirty="0" smtClean="0"/>
          </a:p>
          <a:p>
            <a:pPr eaLnBrk="1" hangingPunct="1">
              <a:lnSpc>
                <a:spcPts val="2100"/>
              </a:lnSpc>
              <a:defRPr/>
            </a:pPr>
            <a:r>
              <a:rPr lang="it-IT" altLang="de-DE" sz="1500" dirty="0" smtClean="0"/>
              <a:t>Ufficio dell’economia e del turismo dei Grigioni</a:t>
            </a:r>
            <a:endParaRPr lang="de-DE" altLang="de-DE" sz="1500" dirty="0" smtClean="0">
              <a:solidFill>
                <a:srgbClr val="3366FF"/>
              </a:solidFill>
            </a:endParaRPr>
          </a:p>
        </p:txBody>
      </p:sp>
      <p:pic>
        <p:nvPicPr>
          <p:cNvPr id="9" name="Grafik 16" descr="grb_logo_100_600dpi_rgb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453188"/>
            <a:ext cx="14001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49375" y="5653088"/>
            <a:ext cx="5310188" cy="43973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31913" y="2159000"/>
            <a:ext cx="7488237" cy="1270000"/>
          </a:xfrm>
        </p:spPr>
        <p:txBody>
          <a:bodyPr/>
          <a:lstStyle>
            <a:lvl1pPr>
              <a:defRPr sz="3000"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A5B52-48A7-42B5-81BB-1F35123E11CA}" type="slidenum">
              <a:rPr lang="de-CH" altLang="de-DE"/>
              <a:pPr>
                <a:defRPr/>
              </a:pPr>
              <a:t>‹Nr.›</a:t>
            </a:fld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59957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719138"/>
            <a:ext cx="84788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de-DE" smtClean="0"/>
              <a:t>Titelmasterformat durch Klicken bearbeiten</a:t>
            </a:r>
            <a:endParaRPr lang="de-CH" smtClean="0"/>
          </a:p>
        </p:txBody>
      </p:sp>
      <p:sp>
        <p:nvSpPr>
          <p:cNvPr id="6" name="Rectangle 39"/>
          <p:cNvSpPr>
            <a:spLocks noGrp="1" noChangeArrowheads="1"/>
          </p:cNvSpPr>
          <p:nvPr>
            <p:ph idx="1"/>
          </p:nvPr>
        </p:nvSpPr>
        <p:spPr bwMode="auto">
          <a:xfrm>
            <a:off x="269875" y="1798638"/>
            <a:ext cx="8478838" cy="443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 smtClean="0"/>
              <a:t>Formatvorlagen des Textmasters bearbeiten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6E1FD-AFE3-49D9-83AE-F329511EC0A1}" type="slidenum">
              <a:rPr lang="de-CH" altLang="de-DE"/>
              <a:pPr>
                <a:defRPr/>
              </a:pPr>
              <a:t>‹Nr.›</a:t>
            </a:fld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272750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2B847-00DC-48C8-866B-647286A2BBB2}" type="slidenum">
              <a:rPr lang="de-CH" altLang="de-DE"/>
              <a:pPr>
                <a:defRPr/>
              </a:pPr>
              <a:t>‹Nr.›</a:t>
            </a:fld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294148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3.v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719138"/>
            <a:ext cx="84788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Titel</a:t>
            </a:r>
          </a:p>
        </p:txBody>
      </p:sp>
      <p:sp>
        <p:nvSpPr>
          <p:cNvPr id="1027" name="Line 31"/>
          <p:cNvSpPr>
            <a:spLocks noChangeShapeType="1"/>
          </p:cNvSpPr>
          <p:nvPr/>
        </p:nvSpPr>
        <p:spPr bwMode="auto">
          <a:xfrm>
            <a:off x="323850" y="6381750"/>
            <a:ext cx="8480425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CH" dirty="0"/>
          </a:p>
        </p:txBody>
      </p:sp>
      <p:sp>
        <p:nvSpPr>
          <p:cNvPr id="1029" name="Text Box 34"/>
          <p:cNvSpPr txBox="1">
            <a:spLocks noChangeArrowheads="1"/>
          </p:cNvSpPr>
          <p:nvPr/>
        </p:nvSpPr>
        <p:spPr bwMode="auto">
          <a:xfrm>
            <a:off x="611188" y="201613"/>
            <a:ext cx="41767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1200" dirty="0" smtClean="0">
                <a:solidFill>
                  <a:schemeClr val="tx1"/>
                </a:solidFill>
              </a:rPr>
              <a:t>Amt für Wirtschaft und Tourismus</a:t>
            </a:r>
            <a:endParaRPr lang="de-CH" altLang="de-DE" sz="1200" dirty="0" smtClean="0">
              <a:solidFill>
                <a:schemeClr val="tx1"/>
              </a:solidFill>
            </a:endParaRPr>
          </a:p>
        </p:txBody>
      </p:sp>
      <p:sp>
        <p:nvSpPr>
          <p:cNvPr id="4131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9E4A684-D0B5-4FAC-8130-1AC37C1AF461}" type="slidenum">
              <a:rPr lang="de-CH" altLang="de-DE"/>
              <a:pPr>
                <a:defRPr/>
              </a:pPr>
              <a:t>‹Nr.›</a:t>
            </a:fld>
            <a:endParaRPr lang="de-CH" altLang="de-DE" dirty="0"/>
          </a:p>
        </p:txBody>
      </p:sp>
      <p:graphicFrame>
        <p:nvGraphicFramePr>
          <p:cNvPr id="1031" name="Object 36"/>
          <p:cNvGraphicFramePr>
            <a:graphicFrameLocks noChangeAspect="1"/>
          </p:cNvGraphicFramePr>
          <p:nvPr/>
        </p:nvGraphicFramePr>
        <p:xfrm>
          <a:off x="323850" y="188913"/>
          <a:ext cx="233363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Photo Editor-Foto" r:id="rId5" imgW="5020376" imgH="5630061" progId="MSPhotoEd.3">
                  <p:embed/>
                </p:oleObj>
              </mc:Choice>
              <mc:Fallback>
                <p:oleObj name="Photo Editor-Foto" r:id="rId5" imgW="5020376" imgH="5630061" progId="MSPhotoEd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3"/>
                        <a:ext cx="233363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Line 37"/>
          <p:cNvSpPr>
            <a:spLocks noChangeShapeType="1"/>
          </p:cNvSpPr>
          <p:nvPr/>
        </p:nvSpPr>
        <p:spPr bwMode="auto">
          <a:xfrm>
            <a:off x="323850" y="549275"/>
            <a:ext cx="8480425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CH" dirty="0"/>
          </a:p>
        </p:txBody>
      </p:sp>
      <p:sp>
        <p:nvSpPr>
          <p:cNvPr id="1033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1798638"/>
            <a:ext cx="8478838" cy="443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Text</a:t>
            </a:r>
          </a:p>
        </p:txBody>
      </p:sp>
      <p:pic>
        <p:nvPicPr>
          <p:cNvPr id="1034" name="Grafik 10" descr="grb_logo_100_600dpi_rgb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453188"/>
            <a:ext cx="14001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179388" indent="277813"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+mn-lt"/>
        </a:defRPr>
      </a:lvl2pPr>
      <a:lvl3pPr marL="1931988" indent="-2286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2339975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7479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2051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6623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41195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5767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58775" y="358775"/>
          <a:ext cx="70643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Photo Editor-Foto" r:id="rId4" imgW="5020376" imgH="5630061" progId="MSPhotoEd.3">
                  <p:embed/>
                </p:oleObj>
              </mc:Choice>
              <mc:Fallback>
                <p:oleObj name="Photo Editor-Foto" r:id="rId4" imgW="5020376" imgH="5630061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358775"/>
                        <a:ext cx="706438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Line 4"/>
          <p:cNvSpPr>
            <a:spLocks noChangeShapeType="1"/>
          </p:cNvSpPr>
          <p:nvPr/>
        </p:nvSpPr>
        <p:spPr bwMode="auto">
          <a:xfrm>
            <a:off x="1438275" y="1150938"/>
            <a:ext cx="74612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CH" dirty="0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323850" y="6381750"/>
            <a:ext cx="3600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CH" altLang="de-DE" sz="1200" dirty="0" smtClean="0">
                <a:solidFill>
                  <a:schemeClr val="tx1"/>
                </a:solidFill>
              </a:rPr>
              <a:t>Abteilung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64F8D9-B850-4D6A-8959-3B78FE6B6A55}" type="slidenum">
              <a:rPr lang="de-CH" altLang="de-DE"/>
              <a:pPr>
                <a:defRPr/>
              </a:pPr>
              <a:t>‹Nr.›</a:t>
            </a:fld>
            <a:endParaRPr lang="de-CH" altLang="de-DE" dirty="0"/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1349375" y="2159000"/>
            <a:ext cx="75612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CH" altLang="de-DE" dirty="0" smtClean="0">
                <a:solidFill>
                  <a:schemeClr val="tx1"/>
                </a:solidFill>
              </a:rPr>
              <a:t>Besten Dank für Ihr Interesse</a:t>
            </a:r>
          </a:p>
        </p:txBody>
      </p:sp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1349375" y="260350"/>
            <a:ext cx="7793038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100"/>
              </a:lnSpc>
              <a:defRPr/>
            </a:pPr>
            <a:r>
              <a:rPr lang="de-CH" altLang="de-DE" sz="1500" dirty="0" smtClean="0"/>
              <a:t>Amt für Wirtschaft und Tourismus Graubünden</a:t>
            </a:r>
          </a:p>
          <a:p>
            <a:pPr eaLnBrk="1" hangingPunct="1">
              <a:lnSpc>
                <a:spcPts val="2100"/>
              </a:lnSpc>
              <a:defRPr/>
            </a:pPr>
            <a:r>
              <a:rPr lang="it-IT" altLang="de-DE" sz="1500" dirty="0" smtClean="0"/>
              <a:t>Uffizi per economia e turissem dal Grischun</a:t>
            </a:r>
            <a:endParaRPr lang="de-CH" altLang="de-DE" sz="1500" dirty="0" smtClean="0"/>
          </a:p>
          <a:p>
            <a:pPr eaLnBrk="1" hangingPunct="1">
              <a:lnSpc>
                <a:spcPts val="2100"/>
              </a:lnSpc>
              <a:defRPr/>
            </a:pPr>
            <a:r>
              <a:rPr lang="it-IT" altLang="de-DE" sz="1500" dirty="0" smtClean="0"/>
              <a:t>Ufficio dell’economia e del turismo dei Grigioni</a:t>
            </a:r>
            <a:endParaRPr lang="de-DE" altLang="de-DE" sz="1500" dirty="0" smtClean="0">
              <a:solidFill>
                <a:srgbClr val="3366FF"/>
              </a:solidFill>
            </a:endParaRPr>
          </a:p>
        </p:txBody>
      </p:sp>
      <p:pic>
        <p:nvPicPr>
          <p:cNvPr id="2057" name="Grafik 9" descr="grb_logo_100_600dpi_rgb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453188"/>
            <a:ext cx="14001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2159000"/>
            <a:ext cx="7488237" cy="1846263"/>
          </a:xfrm>
        </p:spPr>
        <p:txBody>
          <a:bodyPr/>
          <a:lstStyle/>
          <a:p>
            <a:pPr eaLnBrk="1" hangingPunct="1"/>
            <a:r>
              <a:rPr lang="de-DE" altLang="de-DE" sz="2600" dirty="0" smtClean="0">
                <a:solidFill>
                  <a:srgbClr val="C00000"/>
                </a:solidFill>
              </a:rPr>
              <a:t>Bündner Hotellerie: Buchungsstand und Erwartungen für die Sommersaison 2020</a:t>
            </a:r>
            <a:br>
              <a:rPr lang="de-DE" altLang="de-DE" sz="2600" dirty="0" smtClean="0">
                <a:solidFill>
                  <a:srgbClr val="C00000"/>
                </a:solidFill>
              </a:rPr>
            </a:br>
            <a:r>
              <a:rPr lang="de-DE" altLang="de-DE" sz="2600" dirty="0" smtClean="0">
                <a:solidFill>
                  <a:srgbClr val="C00000"/>
                </a:solidFill>
              </a:rPr>
              <a:t/>
            </a:r>
            <a:br>
              <a:rPr lang="de-DE" altLang="de-DE" sz="2600" dirty="0" smtClean="0">
                <a:solidFill>
                  <a:srgbClr val="C00000"/>
                </a:solidFill>
              </a:rPr>
            </a:br>
            <a:r>
              <a:rPr lang="de-DE" altLang="de-DE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Blitzumfrage bei Vorstandsmitgliedern HSGR vom 27. – 29. Juli 2020</a:t>
            </a:r>
            <a:endParaRPr lang="de-DE" altLang="de-DE" sz="2600" dirty="0" smtClean="0">
              <a:solidFill>
                <a:srgbClr val="C00000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2075" y="5654675"/>
            <a:ext cx="5299075" cy="439738"/>
          </a:xfrm>
        </p:spPr>
        <p:txBody>
          <a:bodyPr wrap="none"/>
          <a:lstStyle/>
          <a:p>
            <a:pPr marL="0" indent="0" eaLnBrk="1" hangingPunct="1"/>
            <a:r>
              <a:rPr lang="de-DE" altLang="de-DE" dirty="0" smtClean="0"/>
              <a:t>HotellerieSuisse Graubünden / AWT, 30. Juli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C00000"/>
                </a:solidFill>
              </a:rPr>
              <a:t>Frage 4</a:t>
            </a:r>
            <a:r>
              <a:rPr lang="de-CH" dirty="0">
                <a:solidFill>
                  <a:srgbClr val="C00000"/>
                </a:solidFill>
              </a:rPr>
              <a:t>: </a:t>
            </a:r>
            <a:r>
              <a:rPr lang="de-CH" dirty="0" smtClean="0">
                <a:solidFill>
                  <a:srgbClr val="C00000"/>
                </a:solidFill>
              </a:rPr>
              <a:t>Erwartete Änderung Nächtigungen Dezember 2020– Februar 2021:  Vergleich mit früheren Umfragen</a:t>
            </a:r>
            <a:endParaRPr lang="de-CH" dirty="0">
              <a:solidFill>
                <a:srgbClr val="C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66E1FD-AFE3-49D9-83AE-F329511EC0A1}" type="slidenum">
              <a:rPr lang="de-CH" altLang="de-DE" smtClean="0"/>
              <a:pPr>
                <a:defRPr/>
              </a:pPr>
              <a:t>10</a:t>
            </a:fld>
            <a:endParaRPr lang="de-CH" alt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269875" y="4149080"/>
            <a:ext cx="8478838" cy="2086620"/>
          </a:xfrm>
        </p:spPr>
        <p:txBody>
          <a:bodyPr/>
          <a:lstStyle/>
          <a:p>
            <a:pPr marL="0" indent="0"/>
            <a:r>
              <a:rPr lang="de-CH" sz="1600" dirty="0" smtClean="0"/>
              <a:t>Im Unterschied zu den vorhergehenden Fragen ist hier bezüglich Erwartungen noch keine Bewegung zu sehen. </a:t>
            </a:r>
            <a:r>
              <a:rPr lang="de-CH" sz="1600" dirty="0"/>
              <a:t>D</a:t>
            </a:r>
            <a:r>
              <a:rPr lang="de-CH" sz="1600" dirty="0" smtClean="0"/>
              <a:t>ie Unsicherheit bezüglich der weiteren pandemischen Entwicklung dürfte nach wie vor gross sein.</a:t>
            </a:r>
            <a:endParaRPr lang="de-CH" sz="1600" dirty="0"/>
          </a:p>
        </p:txBody>
      </p:sp>
      <p:graphicFrame>
        <p:nvGraphicFramePr>
          <p:cNvPr id="9" name="Inhaltsplatzhalt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570257"/>
              </p:ext>
            </p:extLst>
          </p:nvPr>
        </p:nvGraphicFramePr>
        <p:xfrm>
          <a:off x="269875" y="1798638"/>
          <a:ext cx="8190556" cy="212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7639">
                  <a:extLst>
                    <a:ext uri="{9D8B030D-6E8A-4147-A177-3AD203B41FA5}">
                      <a16:colId xmlns:a16="http://schemas.microsoft.com/office/drawing/2014/main" val="2464663527"/>
                    </a:ext>
                  </a:extLst>
                </a:gridCol>
                <a:gridCol w="1899533">
                  <a:extLst>
                    <a:ext uri="{9D8B030D-6E8A-4147-A177-3AD203B41FA5}">
                      <a16:colId xmlns:a16="http://schemas.microsoft.com/office/drawing/2014/main" val="2285967955"/>
                    </a:ext>
                  </a:extLst>
                </a:gridCol>
                <a:gridCol w="2195745">
                  <a:extLst>
                    <a:ext uri="{9D8B030D-6E8A-4147-A177-3AD203B41FA5}">
                      <a16:colId xmlns:a16="http://schemas.microsoft.com/office/drawing/2014/main" val="1806685743"/>
                    </a:ext>
                  </a:extLst>
                </a:gridCol>
                <a:gridCol w="2047639">
                  <a:extLst>
                    <a:ext uri="{9D8B030D-6E8A-4147-A177-3AD203B41FA5}">
                      <a16:colId xmlns:a16="http://schemas.microsoft.com/office/drawing/2014/main" val="41042554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CH" i="1" dirty="0" smtClean="0"/>
                        <a:t>in %</a:t>
                      </a:r>
                      <a:endParaRPr lang="de-CH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2. Umfrage</a:t>
                      </a:r>
                    </a:p>
                    <a:p>
                      <a:pPr algn="r"/>
                      <a:r>
                        <a:rPr lang="de-CH" dirty="0" smtClean="0"/>
                        <a:t>(5. Juni)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3. Umfrage</a:t>
                      </a:r>
                    </a:p>
                    <a:p>
                      <a:pPr algn="r"/>
                      <a:r>
                        <a:rPr lang="de-CH" dirty="0" smtClean="0"/>
                        <a:t>(1. Juli)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4. Umfrage</a:t>
                      </a:r>
                    </a:p>
                    <a:p>
                      <a:pPr algn="r"/>
                      <a:r>
                        <a:rPr lang="de-CH" dirty="0" smtClean="0"/>
                        <a:t>(29.</a:t>
                      </a:r>
                      <a:r>
                        <a:rPr lang="de-CH" baseline="0" dirty="0" smtClean="0"/>
                        <a:t> Juli)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28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Mittel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-6.2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-10.4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-8.3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424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Median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-10.0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-10.0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-10.0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50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Max.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20.0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5.0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30.0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12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Min.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-20.0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-40.0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-40.0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879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12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C00000"/>
                </a:solidFill>
              </a:rPr>
              <a:t>Fazit</a:t>
            </a:r>
            <a:endParaRPr lang="de-CH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-"/>
            </a:pPr>
            <a:r>
              <a:rPr lang="de-CH" sz="1600" dirty="0" smtClean="0"/>
              <a:t>Der Verlauf des Sommers wird derzeit optimistisch eingeschätzt; die Stimmung hat sich seit Beginn der Hauptsaison nochmals deutlich aufgehellt.</a:t>
            </a:r>
          </a:p>
          <a:p>
            <a:pPr marL="0" indent="0"/>
            <a:endParaRPr lang="de-CH" sz="1600" dirty="0" smtClean="0"/>
          </a:p>
          <a:p>
            <a:pPr>
              <a:buFont typeface="Symbol" panose="05050102010706020507" pitchFamily="18" charset="2"/>
              <a:buChar char="-"/>
            </a:pPr>
            <a:r>
              <a:rPr lang="de-CH" sz="1600" dirty="0" smtClean="0"/>
              <a:t>Ein Grossteil der Sektionen rechnet mittlerweile gar mit einer Steigerung der Nächtigungen im Vergleich zum Vorjahr, wobei die regionalen Unterschiede nach wie vor beträchtlich sind.</a:t>
            </a:r>
          </a:p>
          <a:p>
            <a:pPr>
              <a:buFont typeface="Symbol" panose="05050102010706020507" pitchFamily="18" charset="2"/>
              <a:buChar char="-"/>
            </a:pPr>
            <a:endParaRPr lang="de-CH" sz="1600" dirty="0"/>
          </a:p>
          <a:p>
            <a:pPr>
              <a:buFont typeface="Symbol" panose="05050102010706020507" pitchFamily="18" charset="2"/>
              <a:buChar char="-"/>
            </a:pPr>
            <a:r>
              <a:rPr lang="de-CH" sz="1600" dirty="0" smtClean="0"/>
              <a:t>Grössere Unsicherheiten zeigen sich nach wie vor im Hinblick auf den kommenden Winter.</a:t>
            </a:r>
          </a:p>
          <a:p>
            <a:pPr>
              <a:buFont typeface="Symbol" panose="05050102010706020507" pitchFamily="18" charset="2"/>
              <a:buChar char="-"/>
            </a:pPr>
            <a:endParaRPr lang="de-CH" sz="1600" dirty="0"/>
          </a:p>
          <a:p>
            <a:pPr>
              <a:buFont typeface="Symbol" panose="05050102010706020507" pitchFamily="18" charset="2"/>
              <a:buChar char="-"/>
            </a:pPr>
            <a:endParaRPr lang="de-CH" dirty="0" smtClean="0"/>
          </a:p>
          <a:p>
            <a:pPr>
              <a:buFont typeface="Symbol" panose="05050102010706020507" pitchFamily="18" charset="2"/>
              <a:buChar char="-"/>
            </a:pPr>
            <a:endParaRPr lang="de-CH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66E1FD-AFE3-49D9-83AE-F329511EC0A1}" type="slidenum">
              <a:rPr lang="de-CH" altLang="de-DE" smtClean="0"/>
              <a:pPr>
                <a:defRPr/>
              </a:pPr>
              <a:t>11</a:t>
            </a:fld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14877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fld id="{2947A534-F498-4679-8E59-3B15619D1A5A}" type="slidenum">
              <a:rPr lang="de-CH" altLang="de-DE" sz="1000" b="0" smtClean="0">
                <a:solidFill>
                  <a:schemeClr val="tx1"/>
                </a:solidFill>
              </a:rPr>
              <a:pPr/>
              <a:t>2</a:t>
            </a:fld>
            <a:endParaRPr lang="de-CH" altLang="de-DE" sz="1000" b="0" dirty="0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719138"/>
            <a:ext cx="8478838" cy="909637"/>
          </a:xfrm>
          <a:ln/>
        </p:spPr>
        <p:txBody>
          <a:bodyPr/>
          <a:lstStyle/>
          <a:p>
            <a:pPr eaLnBrk="1" hangingPunct="1"/>
            <a:r>
              <a:rPr lang="de-DE" altLang="de-DE" dirty="0" smtClean="0">
                <a:solidFill>
                  <a:srgbClr val="C00000"/>
                </a:solidFill>
              </a:rPr>
              <a:t>Ziel und Design der Umfrage 4</a:t>
            </a:r>
            <a:br>
              <a:rPr lang="de-DE" altLang="de-DE" dirty="0" smtClean="0">
                <a:solidFill>
                  <a:srgbClr val="C00000"/>
                </a:solidFill>
              </a:rPr>
            </a:br>
            <a:endParaRPr lang="de-DE" altLang="de-DE" dirty="0" smtClean="0">
              <a:solidFill>
                <a:srgbClr val="C00000"/>
              </a:solidFill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85750" indent="-285750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altLang="de-DE" sz="1600" dirty="0" smtClean="0"/>
              <a:t>Ziel: Kurzfristige Trendaussage zu den Erwartungen der Bündner Hotellerie hinsichtlich der Sommerhauptsaison 2020 (Juli bis September) und Ausblick Winter 2020/21</a:t>
            </a:r>
          </a:p>
          <a:p>
            <a:pPr marL="285750" indent="-285750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altLang="de-DE" sz="1600" dirty="0" smtClean="0"/>
              <a:t>Vergleich zu den Resultaten der ersten drei Umfragen </a:t>
            </a:r>
          </a:p>
          <a:p>
            <a:pPr marL="285750" indent="-285750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altLang="de-DE" sz="1600" dirty="0" smtClean="0"/>
              <a:t>Formulierung von vier geschlossenen Fragen durch HSGR/AWT, Fragestellungen </a:t>
            </a:r>
            <a:r>
              <a:rPr lang="de-DE" altLang="de-DE" sz="1600" dirty="0"/>
              <a:t> </a:t>
            </a:r>
            <a:r>
              <a:rPr lang="de-DE" altLang="de-DE" sz="1600" dirty="0" smtClean="0"/>
              <a:t>     gegenüber 2. und 3. Umfrage unverändert</a:t>
            </a:r>
          </a:p>
          <a:p>
            <a:pPr marL="285750" indent="-285750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altLang="de-DE" sz="1600" dirty="0" smtClean="0"/>
              <a:t>Versand Umfrage durch Geschäftsstelle HSGR an Vorstandsmitglieder am Montag, 27. Juli</a:t>
            </a:r>
          </a:p>
          <a:p>
            <a:pPr marL="285750" indent="-285750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altLang="de-DE" sz="1600" dirty="0" smtClean="0"/>
              <a:t>Alle Antworten bis Mittwochabend eingegangen</a:t>
            </a:r>
            <a:r>
              <a:rPr lang="de-DE" altLang="de-DE" sz="1600" dirty="0"/>
              <a:t> </a:t>
            </a:r>
            <a:r>
              <a:rPr lang="de-DE" altLang="de-DE" sz="1600" dirty="0" smtClean="0"/>
              <a:t>(n=13)</a:t>
            </a:r>
          </a:p>
          <a:p>
            <a:pPr marL="285750" indent="-285750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altLang="de-DE" sz="1600" dirty="0" smtClean="0"/>
              <a:t>Einschränkungen der Aussagekraft: Keine Gewichtung der Resultate, keine Plausibilisie-rung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C00000"/>
                </a:solidFill>
              </a:rPr>
              <a:t>Frage 1: Anteil geschlossener Kapazitäten</a:t>
            </a:r>
            <a:endParaRPr lang="de-CH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1600" i="1" dirty="0"/>
              <a:t>Frage:	Wie hoch schätzen Sie den Anteil der Kapazitäten (Zimmer oder Betten), der in </a:t>
            </a:r>
            <a:r>
              <a:rPr lang="de-CH" sz="1600" i="1" dirty="0" smtClean="0"/>
              <a:t>	dieser </a:t>
            </a:r>
            <a:r>
              <a:rPr lang="de-CH" sz="1600" i="1" dirty="0"/>
              <a:t>Sommersaison in Ihrer </a:t>
            </a:r>
            <a:r>
              <a:rPr lang="de-CH" sz="1600" i="1" dirty="0" smtClean="0"/>
              <a:t>Region im Vergleich </a:t>
            </a:r>
            <a:r>
              <a:rPr lang="de-CH" sz="1600" i="1" dirty="0"/>
              <a:t>zum "normalen" Sommer </a:t>
            </a:r>
            <a:r>
              <a:rPr lang="de-CH" sz="1600" i="1" dirty="0" smtClean="0"/>
              <a:t>	2019 </a:t>
            </a:r>
            <a:r>
              <a:rPr lang="de-CH" sz="1600" i="1" dirty="0"/>
              <a:t>geschlossen bleiben wird? (aufgrund betrieblicher Einschränkungen in </a:t>
            </a:r>
            <a:r>
              <a:rPr lang="de-CH" sz="1600" i="1" dirty="0" smtClean="0"/>
              <a:t>	Restauration</a:t>
            </a:r>
            <a:r>
              <a:rPr lang="de-CH" sz="1600" i="1" dirty="0"/>
              <a:t>, Rentabilitätsüberlegungen u.ä</a:t>
            </a:r>
            <a:r>
              <a:rPr lang="de-CH" sz="1600" i="1" dirty="0" smtClean="0"/>
              <a:t>.)</a:t>
            </a:r>
            <a:endParaRPr lang="de-CH" sz="1600" i="1" dirty="0"/>
          </a:p>
          <a:p>
            <a:endParaRPr lang="de-CH" sz="1600" b="1" dirty="0" smtClean="0">
              <a:solidFill>
                <a:srgbClr val="C00000"/>
              </a:solidFill>
            </a:endParaRPr>
          </a:p>
          <a:p>
            <a:r>
              <a:rPr lang="de-CH" sz="1600" b="1" dirty="0" smtClean="0">
                <a:solidFill>
                  <a:srgbClr val="C00000"/>
                </a:solidFill>
              </a:rPr>
              <a:t>Mittel	</a:t>
            </a:r>
            <a:r>
              <a:rPr lang="de-CH" sz="1600" dirty="0" smtClean="0">
                <a:solidFill>
                  <a:srgbClr val="C00000"/>
                </a:solidFill>
              </a:rPr>
              <a:t>   6.5 Prozent</a:t>
            </a:r>
            <a:endParaRPr lang="de-CH" sz="1600" b="1" dirty="0">
              <a:solidFill>
                <a:srgbClr val="C00000"/>
              </a:solidFill>
            </a:endParaRPr>
          </a:p>
          <a:p>
            <a:r>
              <a:rPr lang="de-CH" sz="1600" b="1" dirty="0" smtClean="0"/>
              <a:t>Median	</a:t>
            </a:r>
            <a:r>
              <a:rPr lang="de-CH" sz="1600" dirty="0" smtClean="0"/>
              <a:t> </a:t>
            </a:r>
            <a:r>
              <a:rPr lang="de-CH" sz="1600" dirty="0"/>
              <a:t> </a:t>
            </a:r>
            <a:r>
              <a:rPr lang="de-CH" sz="1600" dirty="0" smtClean="0"/>
              <a:t> 5.0 Prozent</a:t>
            </a:r>
            <a:endParaRPr lang="de-CH" sz="1600" b="1" dirty="0"/>
          </a:p>
          <a:p>
            <a:r>
              <a:rPr lang="de-CH" sz="1600" b="1" dirty="0" smtClean="0"/>
              <a:t>Max.	</a:t>
            </a:r>
            <a:r>
              <a:rPr lang="de-CH" sz="1600" dirty="0" smtClean="0"/>
              <a:t> 15.0 Prozent</a:t>
            </a:r>
            <a:r>
              <a:rPr lang="de-CH" sz="1600" b="1" dirty="0" smtClean="0"/>
              <a:t>	</a:t>
            </a:r>
            <a:endParaRPr lang="de-CH" sz="1600" b="1" dirty="0"/>
          </a:p>
          <a:p>
            <a:r>
              <a:rPr lang="de-CH" sz="1600" b="1" dirty="0" smtClean="0"/>
              <a:t>Min.	   </a:t>
            </a:r>
            <a:r>
              <a:rPr lang="de-CH" sz="1600" dirty="0" smtClean="0"/>
              <a:t>0.0</a:t>
            </a:r>
            <a:r>
              <a:rPr lang="de-CH" sz="1600" b="1" dirty="0" smtClean="0"/>
              <a:t> </a:t>
            </a:r>
            <a:r>
              <a:rPr lang="de-CH" sz="1600" dirty="0" smtClean="0"/>
              <a:t>Prozent</a:t>
            </a:r>
          </a:p>
          <a:p>
            <a:endParaRPr lang="de-CH" sz="1600" b="1" dirty="0" smtClean="0"/>
          </a:p>
          <a:p>
            <a:pPr marL="0" indent="0"/>
            <a:r>
              <a:rPr lang="de-CH" sz="1600" dirty="0" smtClean="0"/>
              <a:t>Insgesamt bleibt nur ein geringer Anteil der vorhandenen Kapazitäten in der aktuellen Hauptsaison geschlossen.</a:t>
            </a:r>
            <a:endParaRPr lang="de-CH" sz="1600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66E1FD-AFE3-49D9-83AE-F329511EC0A1}" type="slidenum">
              <a:rPr lang="de-CH" altLang="de-DE" smtClean="0"/>
              <a:pPr>
                <a:defRPr/>
              </a:pPr>
              <a:t>3</a:t>
            </a:fld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267103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solidFill>
                  <a:srgbClr val="C00000"/>
                </a:solidFill>
              </a:rPr>
              <a:t>Frage 1: Anteil geschlossener </a:t>
            </a:r>
            <a:r>
              <a:rPr lang="de-CH" dirty="0" smtClean="0">
                <a:solidFill>
                  <a:srgbClr val="C00000"/>
                </a:solidFill>
              </a:rPr>
              <a:t>Kapazitäten – Vergleich zu früheren Umfragen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66E1FD-AFE3-49D9-83AE-F329511EC0A1}" type="slidenum">
              <a:rPr lang="de-CH" altLang="de-DE" smtClean="0"/>
              <a:pPr>
                <a:defRPr/>
              </a:pPr>
              <a:t>4</a:t>
            </a:fld>
            <a:endParaRPr lang="de-CH" alt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69875" y="3933056"/>
            <a:ext cx="8427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1600" b="0" dirty="0" smtClean="0"/>
          </a:p>
          <a:p>
            <a:r>
              <a:rPr lang="de-CH" sz="1600" b="0" dirty="0" smtClean="0"/>
              <a:t>Im Vergleich zu den letzten beiden Umfragen hat sich wenig geändert, Resultate </a:t>
            </a:r>
            <a:r>
              <a:rPr lang="de-CH" sz="1600" b="0" smtClean="0"/>
              <a:t>im </a:t>
            </a:r>
            <a:r>
              <a:rPr lang="de-CH" sz="1600" b="0" smtClean="0"/>
              <a:t>Streu-bereich</a:t>
            </a:r>
            <a:r>
              <a:rPr lang="de-CH" sz="1600" b="0" dirty="0" smtClean="0"/>
              <a:t>.</a:t>
            </a:r>
            <a:endParaRPr lang="de-CH" sz="1600" b="0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066919"/>
              </p:ext>
            </p:extLst>
          </p:nvPr>
        </p:nvGraphicFramePr>
        <p:xfrm>
          <a:off x="269875" y="1798638"/>
          <a:ext cx="8478840" cy="212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5768">
                  <a:extLst>
                    <a:ext uri="{9D8B030D-6E8A-4147-A177-3AD203B41FA5}">
                      <a16:colId xmlns:a16="http://schemas.microsoft.com/office/drawing/2014/main" val="2464663527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1366279388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2285967955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1806685743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41042554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CH" i="1" dirty="0" smtClean="0"/>
                        <a:t>in %</a:t>
                      </a:r>
                      <a:endParaRPr lang="de-CH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eriod"/>
                      </a:pPr>
                      <a:r>
                        <a:rPr lang="de-CH" dirty="0" smtClean="0"/>
                        <a:t>Umfrage</a:t>
                      </a:r>
                    </a:p>
                    <a:p>
                      <a:pPr marL="0" indent="0" algn="r">
                        <a:buNone/>
                      </a:pPr>
                      <a:r>
                        <a:rPr lang="de-CH" dirty="0" smtClean="0"/>
                        <a:t>(12.</a:t>
                      </a:r>
                      <a:r>
                        <a:rPr lang="de-CH" baseline="0" dirty="0" smtClean="0"/>
                        <a:t> Mai)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2. Umfrage</a:t>
                      </a:r>
                    </a:p>
                    <a:p>
                      <a:pPr algn="r"/>
                      <a:r>
                        <a:rPr lang="de-CH" dirty="0" smtClean="0"/>
                        <a:t>(5. Juni)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3. Umfrage</a:t>
                      </a:r>
                    </a:p>
                    <a:p>
                      <a:pPr algn="r"/>
                      <a:r>
                        <a:rPr lang="de-CH" dirty="0" smtClean="0"/>
                        <a:t>(1. Juli)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4. Umfrage</a:t>
                      </a:r>
                    </a:p>
                    <a:p>
                      <a:pPr algn="r"/>
                      <a:r>
                        <a:rPr lang="de-CH" dirty="0" smtClean="0"/>
                        <a:t>(29.</a:t>
                      </a:r>
                      <a:r>
                        <a:rPr lang="de-CH" baseline="0" dirty="0" smtClean="0"/>
                        <a:t> Juli)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28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Mittel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20.1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9.2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4.6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6.5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424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Median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15.0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10.0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5.0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50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Max.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80.0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20.0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20.0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15.0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12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Min.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-10.0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0.0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879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12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C00000"/>
                </a:solidFill>
              </a:rPr>
              <a:t>Frage 2: </a:t>
            </a:r>
            <a:r>
              <a:rPr lang="de-CH" dirty="0">
                <a:solidFill>
                  <a:srgbClr val="C00000"/>
                </a:solidFill>
              </a:rPr>
              <a:t>Aktueller Buchungsstand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1600" i="1" dirty="0"/>
              <a:t>Frage:	Wie hoch schätzen Sie den aktuellen Buchungsstand für die kommenden </a:t>
            </a:r>
            <a:r>
              <a:rPr lang="de-CH" sz="1600" i="1" dirty="0" smtClean="0"/>
              <a:t>	Sommermonate </a:t>
            </a:r>
            <a:r>
              <a:rPr lang="de-CH" sz="1600" i="1" dirty="0"/>
              <a:t>für Ihre Region ein?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66E1FD-AFE3-49D9-83AE-F329511EC0A1}" type="slidenum">
              <a:rPr lang="de-CH" altLang="de-DE" smtClean="0"/>
              <a:pPr>
                <a:defRPr/>
              </a:pPr>
              <a:t>5</a:t>
            </a:fld>
            <a:endParaRPr lang="de-CH" alt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586452"/>
              </p:ext>
            </p:extLst>
          </p:nvPr>
        </p:nvGraphicFramePr>
        <p:xfrm>
          <a:off x="269874" y="2708921"/>
          <a:ext cx="7182448" cy="27568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5612">
                  <a:extLst>
                    <a:ext uri="{9D8B030D-6E8A-4147-A177-3AD203B41FA5}">
                      <a16:colId xmlns:a16="http://schemas.microsoft.com/office/drawing/2014/main" val="2103513126"/>
                    </a:ext>
                  </a:extLst>
                </a:gridCol>
                <a:gridCol w="1795612">
                  <a:extLst>
                    <a:ext uri="{9D8B030D-6E8A-4147-A177-3AD203B41FA5}">
                      <a16:colId xmlns:a16="http://schemas.microsoft.com/office/drawing/2014/main" val="955781419"/>
                    </a:ext>
                  </a:extLst>
                </a:gridCol>
                <a:gridCol w="1795612">
                  <a:extLst>
                    <a:ext uri="{9D8B030D-6E8A-4147-A177-3AD203B41FA5}">
                      <a16:colId xmlns:a16="http://schemas.microsoft.com/office/drawing/2014/main" val="1216794145"/>
                    </a:ext>
                  </a:extLst>
                </a:gridCol>
                <a:gridCol w="1795612">
                  <a:extLst>
                    <a:ext uri="{9D8B030D-6E8A-4147-A177-3AD203B41FA5}">
                      <a16:colId xmlns:a16="http://schemas.microsoft.com/office/drawing/2014/main" val="307998548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b="1" dirty="0" smtClean="0"/>
                        <a:t>Juli</a:t>
                      </a:r>
                      <a:endParaRPr lang="de-C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b="1" dirty="0" smtClean="0"/>
                        <a:t>August</a:t>
                      </a:r>
                      <a:endParaRPr lang="de-C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b="1" dirty="0" smtClean="0"/>
                        <a:t>September</a:t>
                      </a:r>
                      <a:endParaRPr lang="de-C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77814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de-CH" sz="1600" b="1" dirty="0" smtClean="0">
                          <a:solidFill>
                            <a:srgbClr val="C00000"/>
                          </a:solidFill>
                        </a:rPr>
                        <a:t>Mittel</a:t>
                      </a:r>
                      <a:endParaRPr lang="de-CH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>
                          <a:solidFill>
                            <a:srgbClr val="C00000"/>
                          </a:solidFill>
                        </a:rPr>
                        <a:t>78.1 Prozent</a:t>
                      </a:r>
                      <a:endParaRPr lang="de-CH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>
                          <a:solidFill>
                            <a:srgbClr val="C00000"/>
                          </a:solidFill>
                        </a:rPr>
                        <a:t>66.1 Prozent</a:t>
                      </a:r>
                      <a:endParaRPr lang="de-CH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>
                          <a:solidFill>
                            <a:srgbClr val="C00000"/>
                          </a:solidFill>
                        </a:rPr>
                        <a:t>51.5 Prozent</a:t>
                      </a:r>
                    </a:p>
                    <a:p>
                      <a:pPr algn="r"/>
                      <a:endParaRPr lang="de-CH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630209"/>
                  </a:ext>
                </a:extLst>
              </a:tr>
              <a:tr h="619270">
                <a:tc>
                  <a:txBody>
                    <a:bodyPr/>
                    <a:lstStyle/>
                    <a:p>
                      <a:r>
                        <a:rPr lang="de-CH" sz="1600" b="1" dirty="0" smtClean="0"/>
                        <a:t>Median</a:t>
                      </a:r>
                      <a:endParaRPr lang="de-CH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/>
                        <a:t>80.0 Prozent</a:t>
                      </a:r>
                    </a:p>
                    <a:p>
                      <a:pPr algn="r"/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/>
                        <a:t>69.0 Prozent</a:t>
                      </a:r>
                    </a:p>
                    <a:p>
                      <a:pPr algn="r"/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/>
                        <a:t>50.0 Prozent</a:t>
                      </a:r>
                    </a:p>
                    <a:p>
                      <a:pPr algn="r"/>
                      <a:endParaRPr lang="de-C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580167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de-CH" sz="1600" b="1" dirty="0" smtClean="0"/>
                        <a:t>Max.</a:t>
                      </a:r>
                      <a:endParaRPr lang="de-CH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/>
                        <a:t>110.0 Prozent</a:t>
                      </a:r>
                    </a:p>
                    <a:p>
                      <a:pPr algn="r"/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/>
                        <a:t>95.0 Prozent</a:t>
                      </a:r>
                    </a:p>
                    <a:p>
                      <a:pPr algn="r"/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/>
                        <a:t>80.0 Prozent</a:t>
                      </a:r>
                    </a:p>
                    <a:p>
                      <a:pPr algn="r"/>
                      <a:endParaRPr lang="de-C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649809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de-CH" sz="1600" b="1" dirty="0" smtClean="0"/>
                        <a:t>Min.</a:t>
                      </a:r>
                      <a:endParaRPr lang="de-CH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/>
                        <a:t>40.0 Prozent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/>
                        <a:t>30.0 Prozent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600" dirty="0" smtClean="0"/>
                        <a:t>20.0 Prozent</a:t>
                      </a:r>
                      <a:endParaRPr lang="de-C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896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32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solidFill>
                  <a:srgbClr val="C00000"/>
                </a:solidFill>
              </a:rPr>
              <a:t>Frage </a:t>
            </a:r>
            <a:r>
              <a:rPr lang="de-CH" dirty="0" smtClean="0">
                <a:solidFill>
                  <a:srgbClr val="C00000"/>
                </a:solidFill>
              </a:rPr>
              <a:t>2: </a:t>
            </a:r>
            <a:r>
              <a:rPr lang="de-CH" dirty="0">
                <a:solidFill>
                  <a:srgbClr val="C00000"/>
                </a:solidFill>
              </a:rPr>
              <a:t>Aktueller Buchungsstand: Vergleich zu früheren Umfragen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66E1FD-AFE3-49D9-83AE-F329511EC0A1}" type="slidenum">
              <a:rPr lang="de-CH" altLang="de-DE" smtClean="0"/>
              <a:pPr>
                <a:defRPr/>
              </a:pPr>
              <a:t>6</a:t>
            </a:fld>
            <a:endParaRPr lang="de-CH" alt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69875" y="3933056"/>
            <a:ext cx="8427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1600" b="0" dirty="0" smtClean="0"/>
          </a:p>
          <a:p>
            <a:r>
              <a:rPr lang="de-CH" sz="1600" b="0" dirty="0" smtClean="0"/>
              <a:t>Erneut haben sich sämtliche Werte Ende Juli gegenüber der letzten Umfrage nochmals deutlich gesteigert.</a:t>
            </a:r>
            <a:endParaRPr lang="de-CH" sz="1600" b="0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242757"/>
              </p:ext>
            </p:extLst>
          </p:nvPr>
        </p:nvGraphicFramePr>
        <p:xfrm>
          <a:off x="269875" y="1798638"/>
          <a:ext cx="8478840" cy="212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5768">
                  <a:extLst>
                    <a:ext uri="{9D8B030D-6E8A-4147-A177-3AD203B41FA5}">
                      <a16:colId xmlns:a16="http://schemas.microsoft.com/office/drawing/2014/main" val="2464663527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1366279388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2285967955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1806685743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41042554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CH" i="1" dirty="0" smtClean="0"/>
                        <a:t>Mittel, in %</a:t>
                      </a:r>
                      <a:endParaRPr lang="de-CH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eriod"/>
                      </a:pPr>
                      <a:r>
                        <a:rPr lang="de-CH" dirty="0" smtClean="0"/>
                        <a:t>Umfrage</a:t>
                      </a:r>
                    </a:p>
                    <a:p>
                      <a:pPr marL="0" indent="0" algn="r">
                        <a:buNone/>
                      </a:pPr>
                      <a:r>
                        <a:rPr lang="de-CH" dirty="0" smtClean="0"/>
                        <a:t>(12.</a:t>
                      </a:r>
                      <a:r>
                        <a:rPr lang="de-CH" baseline="0" dirty="0" smtClean="0"/>
                        <a:t> Mai)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2. Umfrage</a:t>
                      </a:r>
                    </a:p>
                    <a:p>
                      <a:pPr algn="r"/>
                      <a:r>
                        <a:rPr lang="de-CH" dirty="0" smtClean="0"/>
                        <a:t>(5. Juni)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3. Umfrage</a:t>
                      </a:r>
                    </a:p>
                    <a:p>
                      <a:pPr algn="r"/>
                      <a:r>
                        <a:rPr lang="de-CH" dirty="0" smtClean="0"/>
                        <a:t>(1. Juli)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4. Umfrage</a:t>
                      </a:r>
                    </a:p>
                    <a:p>
                      <a:pPr algn="r"/>
                      <a:r>
                        <a:rPr lang="de-CH" dirty="0" smtClean="0"/>
                        <a:t>(29.</a:t>
                      </a:r>
                      <a:r>
                        <a:rPr lang="de-CH" baseline="0" dirty="0" smtClean="0"/>
                        <a:t> Juli)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28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Juli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38.3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52.3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62.8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78.1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424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August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37.1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48.8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55.5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66.1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50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September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31.7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32.4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40.1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51.5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12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879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27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C00000"/>
                </a:solidFill>
              </a:rPr>
              <a:t>Frage 3: Erwartete Änderung Nächtigungen Juli–September </a:t>
            </a:r>
            <a:endParaRPr lang="de-CH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1600" i="1" dirty="0"/>
              <a:t>Frage:	Im Vergleich zum Vorjahr, mit welcher effektiven Veränderung der Anzahl </a:t>
            </a:r>
            <a:r>
              <a:rPr lang="de-CH" sz="1600" i="1" dirty="0" smtClean="0"/>
              <a:t>	Logiernächte </a:t>
            </a:r>
            <a:r>
              <a:rPr lang="de-CH" sz="1600" i="1" dirty="0"/>
              <a:t>rechnen Sie für Ihre Region</a:t>
            </a:r>
            <a:r>
              <a:rPr lang="de-CH" sz="1600" i="1" dirty="0" smtClean="0"/>
              <a:t>?</a:t>
            </a:r>
          </a:p>
          <a:p>
            <a:endParaRPr lang="de-CH" sz="1600" i="1" dirty="0"/>
          </a:p>
          <a:p>
            <a:r>
              <a:rPr lang="de-CH" sz="1600" b="1" dirty="0" smtClean="0">
                <a:solidFill>
                  <a:srgbClr val="C00000"/>
                </a:solidFill>
              </a:rPr>
              <a:t>Mittel</a:t>
            </a:r>
            <a:r>
              <a:rPr lang="de-CH" sz="1600" b="1" dirty="0">
                <a:solidFill>
                  <a:srgbClr val="C00000"/>
                </a:solidFill>
              </a:rPr>
              <a:t> </a:t>
            </a:r>
            <a:r>
              <a:rPr lang="de-CH" sz="1600" b="1" dirty="0" smtClean="0">
                <a:solidFill>
                  <a:srgbClr val="C00000"/>
                </a:solidFill>
              </a:rPr>
              <a:t>	   </a:t>
            </a:r>
            <a:r>
              <a:rPr lang="de-CH" sz="1600" dirty="0" smtClean="0">
                <a:solidFill>
                  <a:srgbClr val="C00000"/>
                </a:solidFill>
              </a:rPr>
              <a:t>3.8 Prozent</a:t>
            </a:r>
            <a:endParaRPr lang="de-CH" sz="1600" b="1" dirty="0"/>
          </a:p>
          <a:p>
            <a:r>
              <a:rPr lang="de-CH" sz="1600" b="1" dirty="0" smtClean="0"/>
              <a:t>Median	 </a:t>
            </a:r>
            <a:r>
              <a:rPr lang="de-CH" sz="1600" dirty="0" smtClean="0"/>
              <a:t>10.0 Prozent</a:t>
            </a:r>
            <a:endParaRPr lang="de-CH" sz="1600" b="1" dirty="0"/>
          </a:p>
          <a:p>
            <a:r>
              <a:rPr lang="de-CH" sz="1600" b="1" dirty="0" smtClean="0"/>
              <a:t>Max.	 </a:t>
            </a:r>
            <a:r>
              <a:rPr lang="de-CH" sz="1600" dirty="0" smtClean="0"/>
              <a:t>30.0</a:t>
            </a:r>
            <a:r>
              <a:rPr lang="de-CH" sz="1600" b="1" dirty="0" smtClean="0"/>
              <a:t> </a:t>
            </a:r>
            <a:r>
              <a:rPr lang="de-CH" sz="1600" dirty="0" smtClean="0"/>
              <a:t>Prozent</a:t>
            </a:r>
            <a:endParaRPr lang="de-CH" sz="1600" b="1" dirty="0"/>
          </a:p>
          <a:p>
            <a:r>
              <a:rPr lang="de-CH" sz="1600" b="1" dirty="0" smtClean="0"/>
              <a:t>Min.	</a:t>
            </a:r>
            <a:r>
              <a:rPr lang="de-CH" sz="1600" dirty="0" smtClean="0"/>
              <a:t>-60.0 Prozent</a:t>
            </a:r>
          </a:p>
          <a:p>
            <a:endParaRPr lang="de-CH" sz="1600" dirty="0" smtClean="0"/>
          </a:p>
          <a:p>
            <a:pPr marL="0" indent="0"/>
            <a:r>
              <a:rPr lang="de-CH" sz="1600" dirty="0" smtClean="0"/>
              <a:t>Die positiven Buchungsstände schlagen sich grösstenteils auch in den Erwartungen nieder. Die regionalen Unterschiede bleiben aber sehr gross, negative Einschätzungen erfolgen weiterhin aus städtischen sowie einigen grösseren international ausgerichteten Orten.</a:t>
            </a:r>
            <a:endParaRPr lang="de-CH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66E1FD-AFE3-49D9-83AE-F329511EC0A1}" type="slidenum">
              <a:rPr lang="de-CH" altLang="de-DE" smtClean="0"/>
              <a:pPr>
                <a:defRPr/>
              </a:pPr>
              <a:t>7</a:t>
            </a:fld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12407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solidFill>
                  <a:srgbClr val="C00000"/>
                </a:solidFill>
              </a:rPr>
              <a:t>Frage 3: Erwartete Änderung Nächtigungen </a:t>
            </a:r>
            <a:r>
              <a:rPr lang="de-CH" dirty="0" smtClean="0">
                <a:solidFill>
                  <a:srgbClr val="C00000"/>
                </a:solidFill>
              </a:rPr>
              <a:t>Juli–September: Vergleich mit früheren Umfragen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66E1FD-AFE3-49D9-83AE-F329511EC0A1}" type="slidenum">
              <a:rPr lang="de-CH" altLang="de-DE" smtClean="0"/>
              <a:pPr>
                <a:defRPr/>
              </a:pPr>
              <a:t>8</a:t>
            </a:fld>
            <a:endParaRPr lang="de-CH" alt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69875" y="4234399"/>
            <a:ext cx="8234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b="0" dirty="0" smtClean="0"/>
              <a:t>In der bereits vierten Umfrage resultiert bei dieser Frage erstmals ein positiver Mittelwert; die Erwartungen wurden im Verlaufe der letzten Monate kontinuierlich optimistischer, mittlerweile wird insgesamt mit einem stabilen Sommer gerechnet.  </a:t>
            </a:r>
          </a:p>
        </p:txBody>
      </p:sp>
      <p:graphicFrame>
        <p:nvGraphicFramePr>
          <p:cNvPr id="8" name="Inhaltsplatzhalt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271935"/>
              </p:ext>
            </p:extLst>
          </p:nvPr>
        </p:nvGraphicFramePr>
        <p:xfrm>
          <a:off x="269875" y="1798638"/>
          <a:ext cx="8478840" cy="212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5768">
                  <a:extLst>
                    <a:ext uri="{9D8B030D-6E8A-4147-A177-3AD203B41FA5}">
                      <a16:colId xmlns:a16="http://schemas.microsoft.com/office/drawing/2014/main" val="2464663527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1366279388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2285967955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1806685743"/>
                    </a:ext>
                  </a:extLst>
                </a:gridCol>
                <a:gridCol w="1695768">
                  <a:extLst>
                    <a:ext uri="{9D8B030D-6E8A-4147-A177-3AD203B41FA5}">
                      <a16:colId xmlns:a16="http://schemas.microsoft.com/office/drawing/2014/main" val="41042554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CH" i="1" dirty="0" smtClean="0"/>
                        <a:t>in %</a:t>
                      </a:r>
                      <a:endParaRPr lang="de-CH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eriod"/>
                      </a:pPr>
                      <a:r>
                        <a:rPr lang="de-CH" dirty="0" smtClean="0"/>
                        <a:t>Umfrage</a:t>
                      </a:r>
                    </a:p>
                    <a:p>
                      <a:pPr marL="0" indent="0" algn="r">
                        <a:buNone/>
                      </a:pPr>
                      <a:r>
                        <a:rPr lang="de-CH" dirty="0" smtClean="0"/>
                        <a:t>(12.</a:t>
                      </a:r>
                      <a:r>
                        <a:rPr lang="de-CH" baseline="0" dirty="0" smtClean="0"/>
                        <a:t> Mai)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2. Umfrage</a:t>
                      </a:r>
                    </a:p>
                    <a:p>
                      <a:pPr algn="r"/>
                      <a:r>
                        <a:rPr lang="de-CH" dirty="0" smtClean="0"/>
                        <a:t>(5. Juni)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3. Umfrage</a:t>
                      </a:r>
                    </a:p>
                    <a:p>
                      <a:pPr algn="r"/>
                      <a:r>
                        <a:rPr lang="de-CH" dirty="0" smtClean="0"/>
                        <a:t>(1. Juli)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4. Umfrage</a:t>
                      </a:r>
                    </a:p>
                    <a:p>
                      <a:pPr algn="r"/>
                      <a:r>
                        <a:rPr lang="de-CH" dirty="0" smtClean="0"/>
                        <a:t>(29.</a:t>
                      </a:r>
                      <a:r>
                        <a:rPr lang="de-CH" baseline="0" dirty="0" smtClean="0"/>
                        <a:t> Juli)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28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Mittel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-36.2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-19.2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-6.2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>
                          <a:solidFill>
                            <a:srgbClr val="C00000"/>
                          </a:solidFill>
                        </a:rPr>
                        <a:t>3.8</a:t>
                      </a:r>
                      <a:endParaRPr lang="de-CH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424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Median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-30.0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-20.0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-5.0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10.0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50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Max.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-10.0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15.0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25.0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30.0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12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Min.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-65.0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-65.0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-60.0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dirty="0" smtClean="0"/>
                        <a:t> -60.0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879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58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C00000"/>
                </a:solidFill>
              </a:rPr>
              <a:t>Frage 4</a:t>
            </a:r>
            <a:r>
              <a:rPr lang="de-CH" dirty="0">
                <a:solidFill>
                  <a:srgbClr val="C00000"/>
                </a:solidFill>
              </a:rPr>
              <a:t>: </a:t>
            </a:r>
            <a:r>
              <a:rPr lang="de-CH" dirty="0" smtClean="0">
                <a:solidFill>
                  <a:srgbClr val="C00000"/>
                </a:solidFill>
              </a:rPr>
              <a:t>Erwartete Änderung Nächtigungen Dezember 2020 – Februar 2021</a:t>
            </a:r>
            <a:endParaRPr lang="de-CH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1600" i="1" dirty="0"/>
              <a:t>Frage:	Im Vergleich zum Vorwinter, mit welcher effektiven Veränderung der Anzahl </a:t>
            </a:r>
            <a:r>
              <a:rPr lang="de-CH" sz="1600" i="1" dirty="0" smtClean="0"/>
              <a:t>	Logiernächte </a:t>
            </a:r>
            <a:r>
              <a:rPr lang="de-CH" sz="1600" i="1" dirty="0"/>
              <a:t>rechnen Sie für Ihre Region unter aktuellem Wissensstand</a:t>
            </a:r>
            <a:r>
              <a:rPr lang="de-CH" sz="1600" i="1" dirty="0" smtClean="0"/>
              <a:t>?</a:t>
            </a:r>
          </a:p>
          <a:p>
            <a:endParaRPr lang="de-CH" sz="1600" i="1" dirty="0" smtClean="0"/>
          </a:p>
          <a:p>
            <a:r>
              <a:rPr lang="de-CH" sz="1600" b="1" dirty="0">
                <a:solidFill>
                  <a:srgbClr val="C00000"/>
                </a:solidFill>
              </a:rPr>
              <a:t>Mittel	 </a:t>
            </a:r>
            <a:r>
              <a:rPr lang="de-CH" sz="1600" b="1" dirty="0" smtClean="0">
                <a:solidFill>
                  <a:srgbClr val="C00000"/>
                </a:solidFill>
              </a:rPr>
              <a:t> </a:t>
            </a:r>
            <a:r>
              <a:rPr lang="de-CH" sz="1600" dirty="0" smtClean="0">
                <a:solidFill>
                  <a:srgbClr val="C00000"/>
                </a:solidFill>
              </a:rPr>
              <a:t>-8.3 Prozent</a:t>
            </a:r>
            <a:endParaRPr lang="de-CH" sz="1600" b="1" dirty="0"/>
          </a:p>
          <a:p>
            <a:r>
              <a:rPr lang="de-CH" sz="1600" b="1" dirty="0"/>
              <a:t>Median	</a:t>
            </a:r>
            <a:r>
              <a:rPr lang="de-CH" sz="1600" dirty="0" smtClean="0"/>
              <a:t>-10.0 Prozent</a:t>
            </a:r>
            <a:endParaRPr lang="de-CH" sz="1600" b="1" dirty="0"/>
          </a:p>
          <a:p>
            <a:r>
              <a:rPr lang="de-CH" sz="1600" b="1" dirty="0"/>
              <a:t>Max.	</a:t>
            </a:r>
            <a:r>
              <a:rPr lang="de-CH" sz="1600" dirty="0" smtClean="0"/>
              <a:t> 30.0 Prozent</a:t>
            </a:r>
            <a:endParaRPr lang="de-CH" sz="1600" b="1" dirty="0"/>
          </a:p>
          <a:p>
            <a:r>
              <a:rPr lang="de-CH" sz="1600" b="1" dirty="0"/>
              <a:t>Min.	</a:t>
            </a:r>
            <a:r>
              <a:rPr lang="de-CH" sz="1600" dirty="0" smtClean="0"/>
              <a:t>-40.0 Prozent</a:t>
            </a:r>
          </a:p>
          <a:p>
            <a:endParaRPr lang="de-CH" sz="1600" dirty="0"/>
          </a:p>
          <a:p>
            <a:pPr marL="0" indent="0"/>
            <a:r>
              <a:rPr lang="de-CH" sz="1600" dirty="0" smtClean="0"/>
              <a:t>Weiterhin rechnen die meisten Sektionen mit einem Rückgang der Nächtigungen im kom-menden Winter.</a:t>
            </a:r>
            <a:endParaRPr lang="de-CH" sz="1600" b="1" dirty="0"/>
          </a:p>
          <a:p>
            <a:endParaRPr lang="de-CH" sz="1600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66E1FD-AFE3-49D9-83AE-F329511EC0A1}" type="slidenum">
              <a:rPr lang="de-CH" altLang="de-DE" smtClean="0"/>
              <a:pPr>
                <a:defRPr/>
              </a:pPr>
              <a:t>9</a:t>
            </a:fld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18931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WT-Vorlage">
  <a:themeElements>
    <a:clrScheme name="1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3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3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3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3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AWT-Vorlage</Template>
  <TotalTime>0</TotalTime>
  <Words>869</Words>
  <Application>Microsoft Office PowerPoint</Application>
  <PresentationFormat>Bildschirmpräsentation (4:3)</PresentationFormat>
  <Paragraphs>189</Paragraphs>
  <Slides>11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Symbol</vt:lpstr>
      <vt:lpstr>AWT-Vorlage</vt:lpstr>
      <vt:lpstr>Benutzerdefiniertes Design</vt:lpstr>
      <vt:lpstr>Photo Editor-Foto</vt:lpstr>
      <vt:lpstr>Bündner Hotellerie: Buchungsstand und Erwartungen für die Sommersaison 2020  4. Blitzumfrage bei Vorstandsmitgliedern HSGR vom 27. – 29. Juli 2020</vt:lpstr>
      <vt:lpstr>Ziel und Design der Umfrage 4 </vt:lpstr>
      <vt:lpstr>Frage 1: Anteil geschlossener Kapazitäten</vt:lpstr>
      <vt:lpstr>Frage 1: Anteil geschlossener Kapazitäten – Vergleich zu früheren Umfragen</vt:lpstr>
      <vt:lpstr>Frage 2: Aktueller Buchungsstand</vt:lpstr>
      <vt:lpstr>Frage 2: Aktueller Buchungsstand: Vergleich zu früheren Umfragen</vt:lpstr>
      <vt:lpstr>Frage 3: Erwartete Änderung Nächtigungen Juli–September </vt:lpstr>
      <vt:lpstr>Frage 3: Erwartete Änderung Nächtigungen Juli–September: Vergleich mit früheren Umfragen</vt:lpstr>
      <vt:lpstr>Frage 4: Erwartete Änderung Nächtigungen Dezember 2020 – Februar 2021</vt:lpstr>
      <vt:lpstr>Frage 4: Erwartete Änderung Nächtigungen Dezember 2020– Februar 2021:  Vergleich mit früheren Umfragen</vt:lpstr>
      <vt:lpstr>Fazit</vt:lpstr>
    </vt:vector>
  </TitlesOfParts>
  <Company>Kantonale Verwaltung Graubünden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Bündner Hotellerie: Buchungsstand und Erwartungen für Sommersaison 2020</dc:title>
  <dc:creator>Casanova Patrick</dc:creator>
  <cp:lastModifiedBy>Casanova Patrick</cp:lastModifiedBy>
  <cp:revision>70</cp:revision>
  <cp:lastPrinted>2020-07-30T08:42:41Z</cp:lastPrinted>
  <dcterms:created xsi:type="dcterms:W3CDTF">2020-05-11T12:56:13Z</dcterms:created>
  <dcterms:modified xsi:type="dcterms:W3CDTF">2020-07-30T09:14:49Z</dcterms:modified>
</cp:coreProperties>
</file>