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</p:sldMasterIdLst>
  <p:notesMasterIdLst>
    <p:notesMasterId r:id="rId14"/>
  </p:notesMasterIdLst>
  <p:handoutMasterIdLst>
    <p:handoutMasterId r:id="rId15"/>
  </p:handoutMasterIdLst>
  <p:sldIdLst>
    <p:sldId id="256" r:id="rId3"/>
    <p:sldId id="266" r:id="rId4"/>
    <p:sldId id="272" r:id="rId5"/>
    <p:sldId id="279" r:id="rId6"/>
    <p:sldId id="267" r:id="rId7"/>
    <p:sldId id="280" r:id="rId8"/>
    <p:sldId id="269" r:id="rId9"/>
    <p:sldId id="281" r:id="rId10"/>
    <p:sldId id="273" r:id="rId11"/>
    <p:sldId id="282" r:id="rId12"/>
    <p:sldId id="271" r:id="rId13"/>
  </p:sldIdLst>
  <p:sldSz cx="9144000" cy="6858000" type="screen4x3"/>
  <p:notesSz cx="6808788" cy="9940925"/>
  <p:defaultTextStyle>
    <a:defPPr>
      <a:defRPr lang="de-CH"/>
    </a:defPPr>
    <a:lvl1pPr algn="l" rtl="0" eaLnBrk="0" fontAlgn="base" hangingPunct="0">
      <a:spcBef>
        <a:spcPct val="0"/>
      </a:spcBef>
      <a:spcAft>
        <a:spcPct val="0"/>
      </a:spcAft>
      <a:defRPr sz="3000" b="1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000" b="1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000" b="1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000" b="1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000" b="1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000" b="1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000" b="1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000" b="1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000" b="1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>
      <p:cViewPr varScale="1">
        <p:scale>
          <a:sx n="128" d="100"/>
          <a:sy n="128" d="100"/>
        </p:scale>
        <p:origin x="918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3D1064-C1E4-4974-9897-73F0C0BA967E}" type="datetimeFigureOut">
              <a:rPr lang="de-CH" smtClean="0"/>
              <a:t>30.07.2020</a:t>
            </a:fld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45AEAB-6ECA-4C33-B841-B91035DCC9A8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547446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475" cy="497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de-CH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737" y="0"/>
            <a:ext cx="2950475" cy="497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de-CH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7288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noProof="0" smtClean="0"/>
              <a:t>Textmasterformate durch Klicken bearbeiten</a:t>
            </a:r>
          </a:p>
          <a:p>
            <a:pPr lvl="1"/>
            <a:r>
              <a:rPr lang="de-CH" noProof="0" smtClean="0"/>
              <a:t>Zweite Ebene</a:t>
            </a:r>
          </a:p>
          <a:p>
            <a:pPr lvl="2"/>
            <a:r>
              <a:rPr lang="de-CH" noProof="0" smtClean="0"/>
              <a:t>Dritte Ebene</a:t>
            </a:r>
          </a:p>
          <a:p>
            <a:pPr lvl="3"/>
            <a:r>
              <a:rPr lang="de-CH" noProof="0" smtClean="0"/>
              <a:t>Vierte Ebene</a:t>
            </a:r>
          </a:p>
          <a:p>
            <a:pPr lvl="4"/>
            <a:r>
              <a:rPr lang="de-CH" noProof="0" smtClean="0"/>
              <a:t>Fünfte Ebene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154"/>
            <a:ext cx="2950475" cy="497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de-CH" dirty="0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98AFF5E-951F-48D9-B7E3-42C2E8980F4D}" type="slidenum">
              <a:rPr lang="de-CH" altLang="de-DE"/>
              <a:pPr>
                <a:defRPr/>
              </a:pPr>
              <a:t>‹Nr.›</a:t>
            </a:fld>
            <a:endParaRPr lang="de-CH" alt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358775" y="358775"/>
          <a:ext cx="706438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1" name="Photo Editor-Foto" r:id="rId3" imgW="5020376" imgH="5630061" progId="MSPhotoEd.3">
                  <p:embed/>
                </p:oleObj>
              </mc:Choice>
              <mc:Fallback>
                <p:oleObj name="Photo Editor-Foto" r:id="rId3" imgW="5020376" imgH="5630061" progId="MSPhotoEd.3">
                  <p:embed/>
                  <p:pic>
                    <p:nvPicPr>
                      <p:cNvPr id="307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775" y="358775"/>
                        <a:ext cx="706438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1438275" y="1150938"/>
            <a:ext cx="746125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CH" dirty="0"/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>
            <a:off x="323850" y="6381750"/>
            <a:ext cx="8480425" cy="1588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CH" dirty="0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349375" y="260350"/>
            <a:ext cx="7793038" cy="900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defRPr sz="30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defRPr sz="30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defRPr sz="30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defRPr sz="30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100"/>
              </a:lnSpc>
              <a:defRPr/>
            </a:pPr>
            <a:r>
              <a:rPr lang="de-CH" altLang="de-DE" sz="1500" dirty="0" smtClean="0"/>
              <a:t>Amt für Wirtschaft und Tourismus Graubünden</a:t>
            </a:r>
          </a:p>
          <a:p>
            <a:pPr eaLnBrk="1" hangingPunct="1">
              <a:lnSpc>
                <a:spcPts val="2100"/>
              </a:lnSpc>
              <a:defRPr/>
            </a:pPr>
            <a:r>
              <a:rPr lang="it-IT" altLang="de-DE" sz="1500" dirty="0" smtClean="0"/>
              <a:t>Uffizi per economia e turissem dal Grischun</a:t>
            </a:r>
            <a:endParaRPr lang="de-CH" altLang="de-DE" sz="1500" dirty="0" smtClean="0"/>
          </a:p>
          <a:p>
            <a:pPr eaLnBrk="1" hangingPunct="1">
              <a:lnSpc>
                <a:spcPts val="2100"/>
              </a:lnSpc>
              <a:defRPr/>
            </a:pPr>
            <a:r>
              <a:rPr lang="it-IT" altLang="de-DE" sz="1500" dirty="0" smtClean="0"/>
              <a:t>Ufficio dell’economia e del turismo dei Grigioni</a:t>
            </a:r>
            <a:endParaRPr lang="de-DE" altLang="de-DE" sz="1500" dirty="0" smtClean="0">
              <a:solidFill>
                <a:srgbClr val="3366FF"/>
              </a:solidFill>
            </a:endParaRPr>
          </a:p>
        </p:txBody>
      </p:sp>
      <p:pic>
        <p:nvPicPr>
          <p:cNvPr id="9" name="Grafik 16" descr="grb_logo_100_600dpi_rgb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6453188"/>
            <a:ext cx="1400175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49375" y="5653088"/>
            <a:ext cx="5310188" cy="439737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31913" y="2159000"/>
            <a:ext cx="7488237" cy="1270000"/>
          </a:xfrm>
        </p:spPr>
        <p:txBody>
          <a:bodyPr/>
          <a:lstStyle>
            <a:lvl1pPr>
              <a:defRPr sz="3000"/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10" name="Rectangle 1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A5B52-48A7-42B5-81BB-1F35123E11CA}" type="slidenum">
              <a:rPr lang="de-CH" altLang="de-DE"/>
              <a:pPr>
                <a:defRPr/>
              </a:pPr>
              <a:t>‹Nr.›</a:t>
            </a:fld>
            <a:endParaRPr lang="de-CH" altLang="de-DE" dirty="0"/>
          </a:p>
        </p:txBody>
      </p:sp>
    </p:spTree>
    <p:extLst>
      <p:ext uri="{BB962C8B-B14F-4D97-AF65-F5344CB8AC3E}">
        <p14:creationId xmlns:p14="http://schemas.microsoft.com/office/powerpoint/2010/main" val="599575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9"/>
          <p:cNvSpPr>
            <a:spLocks noGrp="1" noChangeArrowheads="1"/>
          </p:cNvSpPr>
          <p:nvPr>
            <p:ph type="title"/>
          </p:nvPr>
        </p:nvSpPr>
        <p:spPr bwMode="auto">
          <a:xfrm>
            <a:off x="269875" y="719138"/>
            <a:ext cx="8478838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de-DE" smtClean="0"/>
              <a:t>Titelmasterformat durch Klicken bearbeiten</a:t>
            </a:r>
            <a:endParaRPr lang="de-CH" smtClean="0"/>
          </a:p>
        </p:txBody>
      </p:sp>
      <p:sp>
        <p:nvSpPr>
          <p:cNvPr id="6" name="Rectangle 39"/>
          <p:cNvSpPr>
            <a:spLocks noGrp="1" noChangeArrowheads="1"/>
          </p:cNvSpPr>
          <p:nvPr>
            <p:ph idx="1"/>
          </p:nvPr>
        </p:nvSpPr>
        <p:spPr bwMode="auto">
          <a:xfrm>
            <a:off x="269875" y="1798638"/>
            <a:ext cx="8478838" cy="443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 b="0"/>
            </a:lvl1pPr>
          </a:lstStyle>
          <a:p>
            <a:pPr lvl="0"/>
            <a:r>
              <a:rPr lang="de-DE" noProof="0" smtClean="0"/>
              <a:t>Formatvorlagen des Textmasters bearbeiten</a:t>
            </a:r>
          </a:p>
        </p:txBody>
      </p:sp>
      <p:sp>
        <p:nvSpPr>
          <p:cNvPr id="4" name="Rectangle 3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66E1FD-AFE3-49D9-83AE-F329511EC0A1}" type="slidenum">
              <a:rPr lang="de-CH" altLang="de-DE"/>
              <a:pPr>
                <a:defRPr/>
              </a:pPr>
              <a:t>‹Nr.›</a:t>
            </a:fld>
            <a:endParaRPr lang="de-CH" altLang="de-DE" dirty="0"/>
          </a:p>
        </p:txBody>
      </p:sp>
    </p:spTree>
    <p:extLst>
      <p:ext uri="{BB962C8B-B14F-4D97-AF65-F5344CB8AC3E}">
        <p14:creationId xmlns:p14="http://schemas.microsoft.com/office/powerpoint/2010/main" val="2727509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2B847-00DC-48C8-866B-647286A2BBB2}" type="slidenum">
              <a:rPr lang="de-CH" altLang="de-DE"/>
              <a:pPr>
                <a:defRPr/>
              </a:pPr>
              <a:t>‹Nr.›</a:t>
            </a:fld>
            <a:endParaRPr lang="de-CH" altLang="de-DE" dirty="0"/>
          </a:p>
        </p:txBody>
      </p:sp>
    </p:spTree>
    <p:extLst>
      <p:ext uri="{BB962C8B-B14F-4D97-AF65-F5344CB8AC3E}">
        <p14:creationId xmlns:p14="http://schemas.microsoft.com/office/powerpoint/2010/main" val="2941481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1.bin"/><Relationship Id="rId4" Type="http://schemas.openxmlformats.org/officeDocument/2006/relationships/vmlDrawing" Target="../drawings/vmlDrawing1.v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3.vm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oleObject" Target="../embeddings/oleObject3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9"/>
          <p:cNvSpPr>
            <a:spLocks noGrp="1" noChangeArrowheads="1"/>
          </p:cNvSpPr>
          <p:nvPr>
            <p:ph type="title"/>
          </p:nvPr>
        </p:nvSpPr>
        <p:spPr bwMode="auto">
          <a:xfrm>
            <a:off x="269875" y="719138"/>
            <a:ext cx="847883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 smtClean="0"/>
              <a:t>Titel</a:t>
            </a:r>
          </a:p>
        </p:txBody>
      </p:sp>
      <p:sp>
        <p:nvSpPr>
          <p:cNvPr id="1027" name="Line 31"/>
          <p:cNvSpPr>
            <a:spLocks noChangeShapeType="1"/>
          </p:cNvSpPr>
          <p:nvPr/>
        </p:nvSpPr>
        <p:spPr bwMode="auto">
          <a:xfrm>
            <a:off x="323850" y="6381750"/>
            <a:ext cx="8480425" cy="1588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CH" dirty="0"/>
          </a:p>
        </p:txBody>
      </p:sp>
      <p:sp>
        <p:nvSpPr>
          <p:cNvPr id="1029" name="Text Box 34"/>
          <p:cNvSpPr txBox="1">
            <a:spLocks noChangeArrowheads="1"/>
          </p:cNvSpPr>
          <p:nvPr/>
        </p:nvSpPr>
        <p:spPr bwMode="auto">
          <a:xfrm>
            <a:off x="611188" y="201613"/>
            <a:ext cx="417671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defRPr sz="30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defRPr sz="30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defRPr sz="30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defRPr sz="30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de-DE" altLang="de-DE" sz="1200" dirty="0" smtClean="0">
                <a:solidFill>
                  <a:schemeClr val="tx1"/>
                </a:solidFill>
              </a:rPr>
              <a:t>Amt für Wirtschaft und Tourismus</a:t>
            </a:r>
            <a:endParaRPr lang="de-CH" altLang="de-DE" sz="1200" dirty="0" smtClean="0">
              <a:solidFill>
                <a:schemeClr val="tx1"/>
              </a:solidFill>
            </a:endParaRPr>
          </a:p>
        </p:txBody>
      </p:sp>
      <p:sp>
        <p:nvSpPr>
          <p:cNvPr id="4131" name="Rectangle 3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2766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9E4A684-D0B5-4FAC-8130-1AC37C1AF461}" type="slidenum">
              <a:rPr lang="de-CH" altLang="de-DE"/>
              <a:pPr>
                <a:defRPr/>
              </a:pPr>
              <a:t>‹Nr.›</a:t>
            </a:fld>
            <a:endParaRPr lang="de-CH" altLang="de-DE" dirty="0"/>
          </a:p>
        </p:txBody>
      </p:sp>
      <p:graphicFrame>
        <p:nvGraphicFramePr>
          <p:cNvPr id="1031" name="Object 36"/>
          <p:cNvGraphicFramePr>
            <a:graphicFrameLocks noChangeAspect="1"/>
          </p:cNvGraphicFramePr>
          <p:nvPr/>
        </p:nvGraphicFramePr>
        <p:xfrm>
          <a:off x="323850" y="188913"/>
          <a:ext cx="233363" cy="261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0" name="Photo Editor-Foto" r:id="rId5" imgW="5020376" imgH="5630061" progId="MSPhotoEd.3">
                  <p:embed/>
                </p:oleObj>
              </mc:Choice>
              <mc:Fallback>
                <p:oleObj name="Photo Editor-Foto" r:id="rId5" imgW="5020376" imgH="5630061" progId="MSPhotoEd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188913"/>
                        <a:ext cx="233363" cy="261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Line 37"/>
          <p:cNvSpPr>
            <a:spLocks noChangeShapeType="1"/>
          </p:cNvSpPr>
          <p:nvPr/>
        </p:nvSpPr>
        <p:spPr bwMode="auto">
          <a:xfrm>
            <a:off x="323850" y="549275"/>
            <a:ext cx="8480425" cy="1588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CH" dirty="0"/>
          </a:p>
        </p:txBody>
      </p:sp>
      <p:sp>
        <p:nvSpPr>
          <p:cNvPr id="1033" name="Rectangle 3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9875" y="1798638"/>
            <a:ext cx="8478838" cy="443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 smtClean="0"/>
              <a:t>Text</a:t>
            </a:r>
          </a:p>
        </p:txBody>
      </p:sp>
      <p:pic>
        <p:nvPicPr>
          <p:cNvPr id="1034" name="Grafik 10" descr="grb_logo_100_600dpi_rgb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6453188"/>
            <a:ext cx="1400175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1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179388" indent="277813" algn="l" rtl="0" eaLnBrk="1" fontAlgn="base" hangingPunct="1">
        <a:spcBef>
          <a:spcPct val="20000"/>
        </a:spcBef>
        <a:spcAft>
          <a:spcPct val="0"/>
        </a:spcAft>
        <a:defRPr b="1">
          <a:solidFill>
            <a:schemeClr val="tx1"/>
          </a:solidFill>
          <a:latin typeface="+mn-lt"/>
        </a:defRPr>
      </a:lvl2pPr>
      <a:lvl3pPr marL="1931988" indent="-228600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3pPr>
      <a:lvl4pPr marL="2339975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4pPr>
      <a:lvl5pPr marL="2747963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3205163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662363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4119563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4576763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358775" y="358775"/>
          <a:ext cx="706438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3" name="Photo Editor-Foto" r:id="rId4" imgW="5020376" imgH="5630061" progId="MSPhotoEd.3">
                  <p:embed/>
                </p:oleObj>
              </mc:Choice>
              <mc:Fallback>
                <p:oleObj name="Photo Editor-Foto" r:id="rId4" imgW="5020376" imgH="5630061" progId="MSPhotoEd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775" y="358775"/>
                        <a:ext cx="706438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1" name="Line 4"/>
          <p:cNvSpPr>
            <a:spLocks noChangeShapeType="1"/>
          </p:cNvSpPr>
          <p:nvPr/>
        </p:nvSpPr>
        <p:spPr bwMode="auto">
          <a:xfrm>
            <a:off x="1438275" y="1150938"/>
            <a:ext cx="746125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CH" dirty="0"/>
          </a:p>
        </p:txBody>
      </p:sp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323850" y="6381750"/>
            <a:ext cx="36004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defRPr sz="30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defRPr sz="30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defRPr sz="30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defRPr sz="30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de-CH" altLang="de-DE" sz="1200" dirty="0" smtClean="0">
                <a:solidFill>
                  <a:schemeClr val="tx1"/>
                </a:solidFill>
              </a:rPr>
              <a:t>Abteilung</a:t>
            </a:r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2766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064F8D9-B850-4D6A-8959-3B78FE6B6A55}" type="slidenum">
              <a:rPr lang="de-CH" altLang="de-DE"/>
              <a:pPr>
                <a:defRPr/>
              </a:pPr>
              <a:t>‹Nr.›</a:t>
            </a:fld>
            <a:endParaRPr lang="de-CH" altLang="de-DE" dirty="0"/>
          </a:p>
        </p:txBody>
      </p:sp>
      <p:sp>
        <p:nvSpPr>
          <p:cNvPr id="2055" name="Text Box 10"/>
          <p:cNvSpPr txBox="1">
            <a:spLocks noChangeArrowheads="1"/>
          </p:cNvSpPr>
          <p:nvPr/>
        </p:nvSpPr>
        <p:spPr bwMode="auto">
          <a:xfrm>
            <a:off x="1349375" y="2159000"/>
            <a:ext cx="7561263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defRPr sz="30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defRPr sz="30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defRPr sz="30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defRPr sz="30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de-CH" altLang="de-DE" dirty="0" smtClean="0">
                <a:solidFill>
                  <a:schemeClr val="tx1"/>
                </a:solidFill>
              </a:rPr>
              <a:t>Besten Dank für Ihr Interesse</a:t>
            </a:r>
          </a:p>
        </p:txBody>
      </p:sp>
      <p:sp>
        <p:nvSpPr>
          <p:cNvPr id="2056" name="Text Box 3"/>
          <p:cNvSpPr txBox="1">
            <a:spLocks noChangeArrowheads="1"/>
          </p:cNvSpPr>
          <p:nvPr/>
        </p:nvSpPr>
        <p:spPr bwMode="auto">
          <a:xfrm>
            <a:off x="1349375" y="260350"/>
            <a:ext cx="7793038" cy="900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defRPr sz="30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defRPr sz="30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defRPr sz="30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defRPr sz="30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100"/>
              </a:lnSpc>
              <a:defRPr/>
            </a:pPr>
            <a:r>
              <a:rPr lang="de-CH" altLang="de-DE" sz="1500" dirty="0" smtClean="0"/>
              <a:t>Amt für Wirtschaft und Tourismus Graubünden</a:t>
            </a:r>
          </a:p>
          <a:p>
            <a:pPr eaLnBrk="1" hangingPunct="1">
              <a:lnSpc>
                <a:spcPts val="2100"/>
              </a:lnSpc>
              <a:defRPr/>
            </a:pPr>
            <a:r>
              <a:rPr lang="it-IT" altLang="de-DE" sz="1500" dirty="0" smtClean="0"/>
              <a:t>Uffizi per economia e turissem dal Grischun</a:t>
            </a:r>
            <a:endParaRPr lang="de-CH" altLang="de-DE" sz="1500" dirty="0" smtClean="0"/>
          </a:p>
          <a:p>
            <a:pPr eaLnBrk="1" hangingPunct="1">
              <a:lnSpc>
                <a:spcPts val="2100"/>
              </a:lnSpc>
              <a:defRPr/>
            </a:pPr>
            <a:r>
              <a:rPr lang="it-IT" altLang="de-DE" sz="1500" dirty="0" smtClean="0"/>
              <a:t>Ufficio dell’economia e del turismo dei Grigioni</a:t>
            </a:r>
            <a:endParaRPr lang="de-DE" altLang="de-DE" sz="1500" dirty="0" smtClean="0">
              <a:solidFill>
                <a:srgbClr val="3366FF"/>
              </a:solidFill>
            </a:endParaRPr>
          </a:p>
        </p:txBody>
      </p:sp>
      <p:pic>
        <p:nvPicPr>
          <p:cNvPr id="2057" name="Grafik 9" descr="grb_logo_100_600dpi_rgb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6453188"/>
            <a:ext cx="1400175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31913" y="2159000"/>
            <a:ext cx="7488237" cy="1846263"/>
          </a:xfrm>
        </p:spPr>
        <p:txBody>
          <a:bodyPr/>
          <a:lstStyle/>
          <a:p>
            <a:pPr eaLnBrk="1" hangingPunct="1"/>
            <a:r>
              <a:rPr lang="de-DE" altLang="de-DE" sz="2600" dirty="0" smtClean="0">
                <a:solidFill>
                  <a:srgbClr val="C00000"/>
                </a:solidFill>
              </a:rPr>
              <a:t>Bündner Hotellerie: Buchungsstand und Erwartungen für die Sommersaison 2020</a:t>
            </a:r>
            <a:br>
              <a:rPr lang="de-DE" altLang="de-DE" sz="2600" dirty="0" smtClean="0">
                <a:solidFill>
                  <a:srgbClr val="C00000"/>
                </a:solidFill>
              </a:rPr>
            </a:br>
            <a:r>
              <a:rPr lang="de-DE" altLang="de-DE" sz="2600" dirty="0" smtClean="0">
                <a:solidFill>
                  <a:srgbClr val="C00000"/>
                </a:solidFill>
              </a:rPr>
              <a:t/>
            </a:r>
            <a:br>
              <a:rPr lang="de-DE" altLang="de-DE" sz="2600" dirty="0" smtClean="0">
                <a:solidFill>
                  <a:srgbClr val="C00000"/>
                </a:solidFill>
              </a:rPr>
            </a:br>
            <a:r>
              <a:rPr lang="de-DE" altLang="de-DE" sz="1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Blitzumfrage bei Vorstandsmitgliedern HSGR vom 27. – 29. Juli 2020</a:t>
            </a:r>
            <a:endParaRPr lang="de-DE" altLang="de-DE" sz="2600" dirty="0" smtClean="0">
              <a:solidFill>
                <a:srgbClr val="C00000"/>
              </a:solidFill>
            </a:endParaRP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62075" y="5654675"/>
            <a:ext cx="5299075" cy="439738"/>
          </a:xfrm>
        </p:spPr>
        <p:txBody>
          <a:bodyPr wrap="none"/>
          <a:lstStyle/>
          <a:p>
            <a:pPr marL="0" indent="0" eaLnBrk="1" hangingPunct="1"/>
            <a:r>
              <a:rPr lang="de-DE" altLang="de-DE" dirty="0" smtClean="0"/>
              <a:t>HotellerieSuisse Graubünden / AWT, 30. Juli 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>
                <a:solidFill>
                  <a:srgbClr val="C00000"/>
                </a:solidFill>
              </a:rPr>
              <a:t>Frage 4</a:t>
            </a:r>
            <a:r>
              <a:rPr lang="de-CH" dirty="0">
                <a:solidFill>
                  <a:srgbClr val="C00000"/>
                </a:solidFill>
              </a:rPr>
              <a:t>: </a:t>
            </a:r>
            <a:r>
              <a:rPr lang="de-CH" dirty="0" smtClean="0">
                <a:solidFill>
                  <a:srgbClr val="C00000"/>
                </a:solidFill>
              </a:rPr>
              <a:t>Erwartete Änderung Nächtigungen Dezember 2020– Februar 2021:  Vergleich mit früheren Umfragen</a:t>
            </a:r>
            <a:endParaRPr lang="de-CH" dirty="0">
              <a:solidFill>
                <a:srgbClr val="C0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66E1FD-AFE3-49D9-83AE-F329511EC0A1}" type="slidenum">
              <a:rPr lang="de-CH" altLang="de-DE" smtClean="0"/>
              <a:pPr>
                <a:defRPr/>
              </a:pPr>
              <a:t>10</a:t>
            </a:fld>
            <a:endParaRPr lang="de-CH" alt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269875" y="4149080"/>
            <a:ext cx="8478838" cy="2086620"/>
          </a:xfrm>
        </p:spPr>
        <p:txBody>
          <a:bodyPr/>
          <a:lstStyle/>
          <a:p>
            <a:pPr marL="0" indent="0"/>
            <a:r>
              <a:rPr lang="de-CH" sz="1600" dirty="0" smtClean="0"/>
              <a:t>Im Unterschied zu den vorhergehenden Fragen ist hier bezüglich Erwartungen noch keine Bewegung zu sehen. </a:t>
            </a:r>
            <a:r>
              <a:rPr lang="de-CH" sz="1600" dirty="0"/>
              <a:t>D</a:t>
            </a:r>
            <a:r>
              <a:rPr lang="de-CH" sz="1600" dirty="0" smtClean="0"/>
              <a:t>ie Unsicherheit bezüglich der weiteren pandemischen Entwicklung dürfte nach wie vor gross sein.</a:t>
            </a:r>
            <a:endParaRPr lang="de-CH" sz="1600" dirty="0"/>
          </a:p>
        </p:txBody>
      </p:sp>
      <p:graphicFrame>
        <p:nvGraphicFramePr>
          <p:cNvPr id="9" name="Inhaltsplatzhalt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1570257"/>
              </p:ext>
            </p:extLst>
          </p:nvPr>
        </p:nvGraphicFramePr>
        <p:xfrm>
          <a:off x="269875" y="1798638"/>
          <a:ext cx="8190556" cy="2123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7639">
                  <a:extLst>
                    <a:ext uri="{9D8B030D-6E8A-4147-A177-3AD203B41FA5}">
                      <a16:colId xmlns:a16="http://schemas.microsoft.com/office/drawing/2014/main" val="2464663527"/>
                    </a:ext>
                  </a:extLst>
                </a:gridCol>
                <a:gridCol w="1899533">
                  <a:extLst>
                    <a:ext uri="{9D8B030D-6E8A-4147-A177-3AD203B41FA5}">
                      <a16:colId xmlns:a16="http://schemas.microsoft.com/office/drawing/2014/main" val="2285967955"/>
                    </a:ext>
                  </a:extLst>
                </a:gridCol>
                <a:gridCol w="2195745">
                  <a:extLst>
                    <a:ext uri="{9D8B030D-6E8A-4147-A177-3AD203B41FA5}">
                      <a16:colId xmlns:a16="http://schemas.microsoft.com/office/drawing/2014/main" val="1806685743"/>
                    </a:ext>
                  </a:extLst>
                </a:gridCol>
                <a:gridCol w="2047639">
                  <a:extLst>
                    <a:ext uri="{9D8B030D-6E8A-4147-A177-3AD203B41FA5}">
                      <a16:colId xmlns:a16="http://schemas.microsoft.com/office/drawing/2014/main" val="41042554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CH" i="1" dirty="0" smtClean="0"/>
                        <a:t>in %</a:t>
                      </a:r>
                      <a:endParaRPr lang="de-CH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dirty="0" smtClean="0"/>
                        <a:t>2. Umfrage</a:t>
                      </a:r>
                    </a:p>
                    <a:p>
                      <a:pPr algn="r"/>
                      <a:r>
                        <a:rPr lang="de-CH" dirty="0" smtClean="0"/>
                        <a:t>(5. Juni)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dirty="0" smtClean="0"/>
                        <a:t>3. Umfrage</a:t>
                      </a:r>
                    </a:p>
                    <a:p>
                      <a:pPr algn="r"/>
                      <a:r>
                        <a:rPr lang="de-CH" dirty="0" smtClean="0"/>
                        <a:t>(1. Juli)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dirty="0" smtClean="0"/>
                        <a:t>4. Umfrage</a:t>
                      </a:r>
                    </a:p>
                    <a:p>
                      <a:pPr algn="r"/>
                      <a:r>
                        <a:rPr lang="de-CH" dirty="0" smtClean="0"/>
                        <a:t>(29.</a:t>
                      </a:r>
                      <a:r>
                        <a:rPr lang="de-CH" baseline="0" dirty="0" smtClean="0"/>
                        <a:t> Juli)</a:t>
                      </a:r>
                      <a:endParaRPr lang="de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288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 smtClean="0">
                          <a:solidFill>
                            <a:srgbClr val="C00000"/>
                          </a:solidFill>
                        </a:rPr>
                        <a:t>Mittel</a:t>
                      </a:r>
                      <a:endParaRPr lang="de-CH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dirty="0" smtClean="0">
                          <a:solidFill>
                            <a:srgbClr val="C00000"/>
                          </a:solidFill>
                        </a:rPr>
                        <a:t>-6.2</a:t>
                      </a:r>
                      <a:endParaRPr lang="de-CH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dirty="0" smtClean="0">
                          <a:solidFill>
                            <a:srgbClr val="C00000"/>
                          </a:solidFill>
                        </a:rPr>
                        <a:t>-10.4</a:t>
                      </a:r>
                      <a:endParaRPr lang="de-CH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dirty="0" smtClean="0">
                          <a:solidFill>
                            <a:srgbClr val="C00000"/>
                          </a:solidFill>
                        </a:rPr>
                        <a:t>-8.3</a:t>
                      </a:r>
                      <a:endParaRPr lang="de-CH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7424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 smtClean="0"/>
                        <a:t>Median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dirty="0" smtClean="0"/>
                        <a:t>-10.0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dirty="0" smtClean="0"/>
                        <a:t>-10.0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dirty="0" smtClean="0"/>
                        <a:t>-10.0</a:t>
                      </a:r>
                      <a:endParaRPr lang="de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750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 smtClean="0"/>
                        <a:t>Max.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dirty="0" smtClean="0"/>
                        <a:t>20.0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dirty="0" smtClean="0"/>
                        <a:t>5.0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dirty="0" smtClean="0"/>
                        <a:t>30.0</a:t>
                      </a:r>
                      <a:endParaRPr lang="de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012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 smtClean="0"/>
                        <a:t>Min.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dirty="0" smtClean="0"/>
                        <a:t>-20.0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dirty="0" smtClean="0"/>
                        <a:t>-40.0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dirty="0" smtClean="0"/>
                        <a:t>-40.0</a:t>
                      </a:r>
                      <a:endParaRPr lang="de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08798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112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>
                <a:solidFill>
                  <a:srgbClr val="C00000"/>
                </a:solidFill>
              </a:rPr>
              <a:t>Fazit</a:t>
            </a:r>
            <a:endParaRPr lang="de-CH" dirty="0">
              <a:solidFill>
                <a:srgbClr val="C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Symbol" panose="05050102010706020507" pitchFamily="18" charset="2"/>
              <a:buChar char="-"/>
            </a:pPr>
            <a:r>
              <a:rPr lang="de-CH" sz="1600" dirty="0" smtClean="0"/>
              <a:t>Der Verlauf des Sommers wird derzeit optimistisch eingeschätzt; die Stimmung hat sich seit Beginn der Hauptsaison nochmals deutlich aufgehellt.</a:t>
            </a:r>
          </a:p>
          <a:p>
            <a:pPr marL="0" indent="0"/>
            <a:endParaRPr lang="de-CH" sz="1600" dirty="0" smtClean="0"/>
          </a:p>
          <a:p>
            <a:pPr>
              <a:buFont typeface="Symbol" panose="05050102010706020507" pitchFamily="18" charset="2"/>
              <a:buChar char="-"/>
            </a:pPr>
            <a:r>
              <a:rPr lang="de-CH" sz="1600" dirty="0" smtClean="0"/>
              <a:t>Ein Grossteil der Sektionen rechnet mittlerweile gar mit einer Steigerung der Nächtigungen im Vergleich zum Vorjahr, wobei die regionalen Unterschiede nach wie vor beträchtlich sind.</a:t>
            </a:r>
          </a:p>
          <a:p>
            <a:pPr>
              <a:buFont typeface="Symbol" panose="05050102010706020507" pitchFamily="18" charset="2"/>
              <a:buChar char="-"/>
            </a:pPr>
            <a:endParaRPr lang="de-CH" sz="1600" dirty="0"/>
          </a:p>
          <a:p>
            <a:pPr>
              <a:buFont typeface="Symbol" panose="05050102010706020507" pitchFamily="18" charset="2"/>
              <a:buChar char="-"/>
            </a:pPr>
            <a:r>
              <a:rPr lang="de-CH" sz="1600" dirty="0" smtClean="0"/>
              <a:t>Grössere Unsicherheiten zeigen sich nach wie vor im Hinblick auf den kommenden Winter.</a:t>
            </a:r>
          </a:p>
          <a:p>
            <a:pPr>
              <a:buFont typeface="Symbol" panose="05050102010706020507" pitchFamily="18" charset="2"/>
              <a:buChar char="-"/>
            </a:pPr>
            <a:endParaRPr lang="de-CH" sz="1600" dirty="0"/>
          </a:p>
          <a:p>
            <a:pPr>
              <a:buFont typeface="Symbol" panose="05050102010706020507" pitchFamily="18" charset="2"/>
              <a:buChar char="-"/>
            </a:pPr>
            <a:endParaRPr lang="de-CH" dirty="0" smtClean="0"/>
          </a:p>
          <a:p>
            <a:pPr>
              <a:buFont typeface="Symbol" panose="05050102010706020507" pitchFamily="18" charset="2"/>
              <a:buChar char="-"/>
            </a:pPr>
            <a:endParaRPr lang="de-CH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66E1FD-AFE3-49D9-83AE-F329511EC0A1}" type="slidenum">
              <a:rPr lang="de-CH" altLang="de-DE" smtClean="0"/>
              <a:pPr>
                <a:defRPr/>
              </a:pPr>
              <a:t>11</a:t>
            </a:fld>
            <a:endParaRPr lang="de-CH" altLang="de-DE" dirty="0"/>
          </a:p>
        </p:txBody>
      </p:sp>
    </p:spTree>
    <p:extLst>
      <p:ext uri="{BB962C8B-B14F-4D97-AF65-F5344CB8AC3E}">
        <p14:creationId xmlns:p14="http://schemas.microsoft.com/office/powerpoint/2010/main" val="148772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defRPr sz="30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defRPr sz="30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defRPr sz="30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defRPr sz="30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fld id="{2947A534-F498-4679-8E59-3B15619D1A5A}" type="slidenum">
              <a:rPr lang="de-CH" altLang="de-DE" sz="1000" b="0" smtClean="0">
                <a:solidFill>
                  <a:schemeClr val="tx1"/>
                </a:solidFill>
              </a:rPr>
              <a:pPr/>
              <a:t>2</a:t>
            </a:fld>
            <a:endParaRPr lang="de-CH" altLang="de-DE" sz="1000" b="0" dirty="0" smtClean="0">
              <a:solidFill>
                <a:schemeClr val="tx1"/>
              </a:solidFill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269875" y="719138"/>
            <a:ext cx="8478838" cy="909637"/>
          </a:xfrm>
          <a:ln/>
        </p:spPr>
        <p:txBody>
          <a:bodyPr/>
          <a:lstStyle/>
          <a:p>
            <a:pPr eaLnBrk="1" hangingPunct="1"/>
            <a:r>
              <a:rPr lang="de-DE" altLang="de-DE" dirty="0" smtClean="0">
                <a:solidFill>
                  <a:srgbClr val="C00000"/>
                </a:solidFill>
              </a:rPr>
              <a:t>Ziel und Design der Umfrage 4</a:t>
            </a:r>
            <a:br>
              <a:rPr lang="de-DE" altLang="de-DE" dirty="0" smtClean="0">
                <a:solidFill>
                  <a:srgbClr val="C00000"/>
                </a:solidFill>
              </a:rPr>
            </a:br>
            <a:endParaRPr lang="de-DE" altLang="de-DE" dirty="0" smtClean="0">
              <a:solidFill>
                <a:srgbClr val="C00000"/>
              </a:solidFill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285750" indent="-285750" eaLnBrk="1" hangingPunct="1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altLang="de-DE" sz="1600" dirty="0" smtClean="0"/>
              <a:t>Ziel: Kurzfristige Trendaussage zu den Erwartungen der Bündner Hotellerie hinsichtlich der Sommerhauptsaison 2020 (Juli bis September) und Ausblick Winter 2020/21</a:t>
            </a:r>
          </a:p>
          <a:p>
            <a:pPr marL="285750" indent="-285750" eaLnBrk="1" hangingPunct="1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altLang="de-DE" sz="1600" dirty="0" smtClean="0"/>
              <a:t>Vergleich zu den Resultaten der ersten drei Umfragen </a:t>
            </a:r>
          </a:p>
          <a:p>
            <a:pPr marL="285750" indent="-285750" eaLnBrk="1" hangingPunct="1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altLang="de-DE" sz="1600" dirty="0" smtClean="0"/>
              <a:t>Formulierung von vier geschlossenen Fragen durch HSGR/AWT, Fragestellungen </a:t>
            </a:r>
            <a:r>
              <a:rPr lang="de-DE" altLang="de-DE" sz="1600" dirty="0"/>
              <a:t> </a:t>
            </a:r>
            <a:r>
              <a:rPr lang="de-DE" altLang="de-DE" sz="1600" dirty="0" smtClean="0"/>
              <a:t>     gegenüber 2. und 3. Umfrage unverändert</a:t>
            </a:r>
          </a:p>
          <a:p>
            <a:pPr marL="285750" indent="-285750" eaLnBrk="1" hangingPunct="1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altLang="de-DE" sz="1600" dirty="0" smtClean="0"/>
              <a:t>Versand Umfrage durch Geschäftsstelle HSGR an Vorstandsmitglieder am Montag, 27. Juli</a:t>
            </a:r>
          </a:p>
          <a:p>
            <a:pPr marL="285750" indent="-285750" eaLnBrk="1" hangingPunct="1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altLang="de-DE" sz="1600" dirty="0" smtClean="0"/>
              <a:t>Alle Antworten bis Mittwochabend eingegangen</a:t>
            </a:r>
            <a:r>
              <a:rPr lang="de-DE" altLang="de-DE" sz="1600" dirty="0"/>
              <a:t> </a:t>
            </a:r>
            <a:r>
              <a:rPr lang="de-DE" altLang="de-DE" sz="1600" dirty="0" smtClean="0"/>
              <a:t>(n=13)</a:t>
            </a:r>
          </a:p>
          <a:p>
            <a:pPr marL="285750" indent="-285750" eaLnBrk="1" hangingPunct="1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altLang="de-DE" sz="1600" dirty="0" smtClean="0"/>
              <a:t>Einschränkungen der Aussagekraft: Keine Gewichtung der Resultate, keine Plausibilisie-rung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>
                <a:solidFill>
                  <a:srgbClr val="C00000"/>
                </a:solidFill>
              </a:rPr>
              <a:t>Frage 1: Anteil geschlossener Kapazitäten</a:t>
            </a:r>
            <a:endParaRPr lang="de-CH" dirty="0">
              <a:solidFill>
                <a:srgbClr val="C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sz="1600" i="1" dirty="0"/>
              <a:t>Frage:	Wie hoch schätzen Sie den Anteil der Kapazitäten (Zimmer oder Betten), der in </a:t>
            </a:r>
            <a:r>
              <a:rPr lang="de-CH" sz="1600" i="1" dirty="0" smtClean="0"/>
              <a:t>	dieser </a:t>
            </a:r>
            <a:r>
              <a:rPr lang="de-CH" sz="1600" i="1" dirty="0"/>
              <a:t>Sommersaison in Ihrer </a:t>
            </a:r>
            <a:r>
              <a:rPr lang="de-CH" sz="1600" i="1" dirty="0" smtClean="0"/>
              <a:t>Region im Vergleich </a:t>
            </a:r>
            <a:r>
              <a:rPr lang="de-CH" sz="1600" i="1" dirty="0"/>
              <a:t>zum "normalen" Sommer </a:t>
            </a:r>
            <a:r>
              <a:rPr lang="de-CH" sz="1600" i="1" dirty="0" smtClean="0"/>
              <a:t>	2019 </a:t>
            </a:r>
            <a:r>
              <a:rPr lang="de-CH" sz="1600" i="1" dirty="0"/>
              <a:t>geschlossen bleiben wird? (aufgrund betrieblicher Einschränkungen in </a:t>
            </a:r>
            <a:r>
              <a:rPr lang="de-CH" sz="1600" i="1" dirty="0" smtClean="0"/>
              <a:t>	Restauration</a:t>
            </a:r>
            <a:r>
              <a:rPr lang="de-CH" sz="1600" i="1" dirty="0"/>
              <a:t>, Rentabilitätsüberlegungen u.ä</a:t>
            </a:r>
            <a:r>
              <a:rPr lang="de-CH" sz="1600" i="1" dirty="0" smtClean="0"/>
              <a:t>.)</a:t>
            </a:r>
            <a:endParaRPr lang="de-CH" sz="1600" i="1" dirty="0"/>
          </a:p>
          <a:p>
            <a:endParaRPr lang="de-CH" sz="1600" b="1" dirty="0" smtClean="0">
              <a:solidFill>
                <a:srgbClr val="C00000"/>
              </a:solidFill>
            </a:endParaRPr>
          </a:p>
          <a:p>
            <a:r>
              <a:rPr lang="de-CH" sz="1600" b="1" dirty="0" smtClean="0">
                <a:solidFill>
                  <a:srgbClr val="C00000"/>
                </a:solidFill>
              </a:rPr>
              <a:t>Mittel	</a:t>
            </a:r>
            <a:r>
              <a:rPr lang="de-CH" sz="1600" dirty="0" smtClean="0">
                <a:solidFill>
                  <a:srgbClr val="C00000"/>
                </a:solidFill>
              </a:rPr>
              <a:t>   6.5 Prozent</a:t>
            </a:r>
            <a:endParaRPr lang="de-CH" sz="1600" b="1" dirty="0">
              <a:solidFill>
                <a:srgbClr val="C00000"/>
              </a:solidFill>
            </a:endParaRPr>
          </a:p>
          <a:p>
            <a:r>
              <a:rPr lang="de-CH" sz="1600" b="1" dirty="0" smtClean="0"/>
              <a:t>Median	</a:t>
            </a:r>
            <a:r>
              <a:rPr lang="de-CH" sz="1600" dirty="0" smtClean="0"/>
              <a:t> </a:t>
            </a:r>
            <a:r>
              <a:rPr lang="de-CH" sz="1600" dirty="0"/>
              <a:t> </a:t>
            </a:r>
            <a:r>
              <a:rPr lang="de-CH" sz="1600" dirty="0" smtClean="0"/>
              <a:t> 5.0 Prozent</a:t>
            </a:r>
            <a:endParaRPr lang="de-CH" sz="1600" b="1" dirty="0"/>
          </a:p>
          <a:p>
            <a:r>
              <a:rPr lang="de-CH" sz="1600" b="1" dirty="0" smtClean="0"/>
              <a:t>Max.	</a:t>
            </a:r>
            <a:r>
              <a:rPr lang="de-CH" sz="1600" dirty="0" smtClean="0"/>
              <a:t> 15.0 Prozent</a:t>
            </a:r>
            <a:r>
              <a:rPr lang="de-CH" sz="1600" b="1" dirty="0" smtClean="0"/>
              <a:t>	</a:t>
            </a:r>
            <a:endParaRPr lang="de-CH" sz="1600" b="1" dirty="0"/>
          </a:p>
          <a:p>
            <a:r>
              <a:rPr lang="de-CH" sz="1600" b="1" dirty="0" smtClean="0"/>
              <a:t>Min.	   </a:t>
            </a:r>
            <a:r>
              <a:rPr lang="de-CH" sz="1600" dirty="0" smtClean="0"/>
              <a:t>0.0</a:t>
            </a:r>
            <a:r>
              <a:rPr lang="de-CH" sz="1600" b="1" dirty="0" smtClean="0"/>
              <a:t> </a:t>
            </a:r>
            <a:r>
              <a:rPr lang="de-CH" sz="1600" dirty="0" smtClean="0"/>
              <a:t>Prozent</a:t>
            </a:r>
          </a:p>
          <a:p>
            <a:endParaRPr lang="de-CH" sz="1600" b="1" dirty="0" smtClean="0"/>
          </a:p>
          <a:p>
            <a:pPr marL="0" indent="0"/>
            <a:r>
              <a:rPr lang="de-CH" sz="1600" dirty="0" smtClean="0"/>
              <a:t>Insgesamt bleibt nur ein geringer Anteil der vorhandenen Kapazitäten in der aktuellen Hauptsaison geschlossen.</a:t>
            </a:r>
            <a:endParaRPr lang="de-CH" sz="1600" b="1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66E1FD-AFE3-49D9-83AE-F329511EC0A1}" type="slidenum">
              <a:rPr lang="de-CH" altLang="de-DE" smtClean="0"/>
              <a:pPr>
                <a:defRPr/>
              </a:pPr>
              <a:t>3</a:t>
            </a:fld>
            <a:endParaRPr lang="de-CH" altLang="de-DE" dirty="0"/>
          </a:p>
        </p:txBody>
      </p:sp>
    </p:spTree>
    <p:extLst>
      <p:ext uri="{BB962C8B-B14F-4D97-AF65-F5344CB8AC3E}">
        <p14:creationId xmlns:p14="http://schemas.microsoft.com/office/powerpoint/2010/main" val="267103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>
                <a:solidFill>
                  <a:srgbClr val="C00000"/>
                </a:solidFill>
              </a:rPr>
              <a:t>Frage 1: Anteil geschlossener </a:t>
            </a:r>
            <a:r>
              <a:rPr lang="de-CH" dirty="0" smtClean="0">
                <a:solidFill>
                  <a:srgbClr val="C00000"/>
                </a:solidFill>
              </a:rPr>
              <a:t>Kapazitäten – Vergleich zu früheren Umfragen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66E1FD-AFE3-49D9-83AE-F329511EC0A1}" type="slidenum">
              <a:rPr lang="de-CH" altLang="de-DE" smtClean="0"/>
              <a:pPr>
                <a:defRPr/>
              </a:pPr>
              <a:t>4</a:t>
            </a:fld>
            <a:endParaRPr lang="de-CH" alt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269875" y="3933056"/>
            <a:ext cx="84278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CH" sz="1600" b="0" dirty="0" smtClean="0"/>
          </a:p>
          <a:p>
            <a:r>
              <a:rPr lang="de-CH" sz="1600" b="0" dirty="0" smtClean="0"/>
              <a:t>Im Vergleich zu den letzten beiden Umfragen hat sich wenig geändert, Resultate </a:t>
            </a:r>
            <a:r>
              <a:rPr lang="de-CH" sz="1600" b="0" smtClean="0"/>
              <a:t>im </a:t>
            </a:r>
            <a:r>
              <a:rPr lang="de-CH" sz="1600" b="0" smtClean="0"/>
              <a:t>Streu-bereich</a:t>
            </a:r>
            <a:r>
              <a:rPr lang="de-CH" sz="1600" b="0" dirty="0" smtClean="0"/>
              <a:t>.</a:t>
            </a:r>
            <a:endParaRPr lang="de-CH" sz="1600" b="0" dirty="0"/>
          </a:p>
        </p:txBody>
      </p:sp>
      <p:graphicFrame>
        <p:nvGraphicFramePr>
          <p:cNvPr id="11" name="Inhaltsplatzhalt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3066919"/>
              </p:ext>
            </p:extLst>
          </p:nvPr>
        </p:nvGraphicFramePr>
        <p:xfrm>
          <a:off x="269875" y="1798638"/>
          <a:ext cx="8478840" cy="2123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95768">
                  <a:extLst>
                    <a:ext uri="{9D8B030D-6E8A-4147-A177-3AD203B41FA5}">
                      <a16:colId xmlns:a16="http://schemas.microsoft.com/office/drawing/2014/main" val="2464663527"/>
                    </a:ext>
                  </a:extLst>
                </a:gridCol>
                <a:gridCol w="1695768">
                  <a:extLst>
                    <a:ext uri="{9D8B030D-6E8A-4147-A177-3AD203B41FA5}">
                      <a16:colId xmlns:a16="http://schemas.microsoft.com/office/drawing/2014/main" val="1366279388"/>
                    </a:ext>
                  </a:extLst>
                </a:gridCol>
                <a:gridCol w="1695768">
                  <a:extLst>
                    <a:ext uri="{9D8B030D-6E8A-4147-A177-3AD203B41FA5}">
                      <a16:colId xmlns:a16="http://schemas.microsoft.com/office/drawing/2014/main" val="2285967955"/>
                    </a:ext>
                  </a:extLst>
                </a:gridCol>
                <a:gridCol w="1695768">
                  <a:extLst>
                    <a:ext uri="{9D8B030D-6E8A-4147-A177-3AD203B41FA5}">
                      <a16:colId xmlns:a16="http://schemas.microsoft.com/office/drawing/2014/main" val="1806685743"/>
                    </a:ext>
                  </a:extLst>
                </a:gridCol>
                <a:gridCol w="1695768">
                  <a:extLst>
                    <a:ext uri="{9D8B030D-6E8A-4147-A177-3AD203B41FA5}">
                      <a16:colId xmlns:a16="http://schemas.microsoft.com/office/drawing/2014/main" val="41042554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CH" i="1" dirty="0" smtClean="0"/>
                        <a:t>in %</a:t>
                      </a:r>
                      <a:endParaRPr lang="de-CH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r">
                        <a:buAutoNum type="arabicPeriod"/>
                      </a:pPr>
                      <a:r>
                        <a:rPr lang="de-CH" dirty="0" smtClean="0"/>
                        <a:t>Umfrage</a:t>
                      </a:r>
                    </a:p>
                    <a:p>
                      <a:pPr marL="0" indent="0" algn="r">
                        <a:buNone/>
                      </a:pPr>
                      <a:r>
                        <a:rPr lang="de-CH" dirty="0" smtClean="0"/>
                        <a:t>(12.</a:t>
                      </a:r>
                      <a:r>
                        <a:rPr lang="de-CH" baseline="0" dirty="0" smtClean="0"/>
                        <a:t> Mai)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dirty="0" smtClean="0"/>
                        <a:t>2. Umfrage</a:t>
                      </a:r>
                    </a:p>
                    <a:p>
                      <a:pPr algn="r"/>
                      <a:r>
                        <a:rPr lang="de-CH" dirty="0" smtClean="0"/>
                        <a:t>(5. Juni)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dirty="0" smtClean="0"/>
                        <a:t>3. Umfrage</a:t>
                      </a:r>
                    </a:p>
                    <a:p>
                      <a:pPr algn="r"/>
                      <a:r>
                        <a:rPr lang="de-CH" dirty="0" smtClean="0"/>
                        <a:t>(1. Juli)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dirty="0" smtClean="0"/>
                        <a:t>4. Umfrage</a:t>
                      </a:r>
                    </a:p>
                    <a:p>
                      <a:pPr algn="r"/>
                      <a:r>
                        <a:rPr lang="de-CH" dirty="0" smtClean="0"/>
                        <a:t>(29.</a:t>
                      </a:r>
                      <a:r>
                        <a:rPr lang="de-CH" baseline="0" dirty="0" smtClean="0"/>
                        <a:t> Juli)</a:t>
                      </a:r>
                      <a:endParaRPr lang="de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288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 smtClean="0">
                          <a:solidFill>
                            <a:srgbClr val="C00000"/>
                          </a:solidFill>
                        </a:rPr>
                        <a:t>Mittel</a:t>
                      </a:r>
                      <a:endParaRPr lang="de-CH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dirty="0" smtClean="0">
                          <a:solidFill>
                            <a:srgbClr val="C00000"/>
                          </a:solidFill>
                        </a:rPr>
                        <a:t>20.1</a:t>
                      </a:r>
                      <a:endParaRPr lang="de-CH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dirty="0" smtClean="0">
                          <a:solidFill>
                            <a:srgbClr val="C00000"/>
                          </a:solidFill>
                        </a:rPr>
                        <a:t>9.2</a:t>
                      </a:r>
                      <a:endParaRPr lang="de-CH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dirty="0" smtClean="0">
                          <a:solidFill>
                            <a:srgbClr val="C00000"/>
                          </a:solidFill>
                        </a:rPr>
                        <a:t>4.6</a:t>
                      </a:r>
                      <a:endParaRPr lang="de-CH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dirty="0" smtClean="0">
                          <a:solidFill>
                            <a:srgbClr val="C00000"/>
                          </a:solidFill>
                        </a:rPr>
                        <a:t>6.5</a:t>
                      </a:r>
                      <a:endParaRPr lang="de-CH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7424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 smtClean="0"/>
                        <a:t>Median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dirty="0" smtClean="0"/>
                        <a:t>15.0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dirty="0" smtClean="0"/>
                        <a:t>10.0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dirty="0" smtClean="0"/>
                        <a:t>0.0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dirty="0" smtClean="0"/>
                        <a:t>5.0</a:t>
                      </a:r>
                      <a:endParaRPr lang="de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750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 smtClean="0"/>
                        <a:t>Max.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dirty="0" smtClean="0"/>
                        <a:t>80.0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dirty="0" smtClean="0"/>
                        <a:t>20.0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dirty="0" smtClean="0"/>
                        <a:t>20.0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dirty="0" smtClean="0"/>
                        <a:t>15.0</a:t>
                      </a:r>
                      <a:endParaRPr lang="de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012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 smtClean="0"/>
                        <a:t>Min.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dirty="0" smtClean="0"/>
                        <a:t>0.0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dirty="0" smtClean="0"/>
                        <a:t>0.0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dirty="0" smtClean="0"/>
                        <a:t>-10.0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dirty="0" smtClean="0"/>
                        <a:t>0.0</a:t>
                      </a:r>
                      <a:endParaRPr lang="de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08798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712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>
                <a:solidFill>
                  <a:srgbClr val="C00000"/>
                </a:solidFill>
              </a:rPr>
              <a:t>Frage 2: </a:t>
            </a:r>
            <a:r>
              <a:rPr lang="de-CH" dirty="0">
                <a:solidFill>
                  <a:srgbClr val="C00000"/>
                </a:solidFill>
              </a:rPr>
              <a:t>Aktueller Buchungsstand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sz="1600" i="1" dirty="0"/>
              <a:t>Frage:	Wie hoch schätzen Sie den aktuellen Buchungsstand für die kommenden </a:t>
            </a:r>
            <a:r>
              <a:rPr lang="de-CH" sz="1600" i="1" dirty="0" smtClean="0"/>
              <a:t>	Sommermonate </a:t>
            </a:r>
            <a:r>
              <a:rPr lang="de-CH" sz="1600" i="1" dirty="0"/>
              <a:t>für Ihre Region ein?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66E1FD-AFE3-49D9-83AE-F329511EC0A1}" type="slidenum">
              <a:rPr lang="de-CH" altLang="de-DE" smtClean="0"/>
              <a:pPr>
                <a:defRPr/>
              </a:pPr>
              <a:t>5</a:t>
            </a:fld>
            <a:endParaRPr lang="de-CH" altLang="de-DE" dirty="0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586452"/>
              </p:ext>
            </p:extLst>
          </p:nvPr>
        </p:nvGraphicFramePr>
        <p:xfrm>
          <a:off x="269874" y="2708921"/>
          <a:ext cx="7182448" cy="275681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95612">
                  <a:extLst>
                    <a:ext uri="{9D8B030D-6E8A-4147-A177-3AD203B41FA5}">
                      <a16:colId xmlns:a16="http://schemas.microsoft.com/office/drawing/2014/main" val="2103513126"/>
                    </a:ext>
                  </a:extLst>
                </a:gridCol>
                <a:gridCol w="1795612">
                  <a:extLst>
                    <a:ext uri="{9D8B030D-6E8A-4147-A177-3AD203B41FA5}">
                      <a16:colId xmlns:a16="http://schemas.microsoft.com/office/drawing/2014/main" val="955781419"/>
                    </a:ext>
                  </a:extLst>
                </a:gridCol>
                <a:gridCol w="1795612">
                  <a:extLst>
                    <a:ext uri="{9D8B030D-6E8A-4147-A177-3AD203B41FA5}">
                      <a16:colId xmlns:a16="http://schemas.microsoft.com/office/drawing/2014/main" val="1216794145"/>
                    </a:ext>
                  </a:extLst>
                </a:gridCol>
                <a:gridCol w="1795612">
                  <a:extLst>
                    <a:ext uri="{9D8B030D-6E8A-4147-A177-3AD203B41FA5}">
                      <a16:colId xmlns:a16="http://schemas.microsoft.com/office/drawing/2014/main" val="307998548"/>
                    </a:ext>
                  </a:extLst>
                </a:gridCol>
              </a:tblGrid>
              <a:tr h="432047">
                <a:tc>
                  <a:txBody>
                    <a:bodyPr/>
                    <a:lstStyle/>
                    <a:p>
                      <a:endParaRPr lang="de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600" b="1" dirty="0" smtClean="0"/>
                        <a:t>Juli</a:t>
                      </a:r>
                      <a:endParaRPr lang="de-CH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600" b="1" dirty="0" smtClean="0"/>
                        <a:t>August</a:t>
                      </a:r>
                      <a:endParaRPr lang="de-CH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600" b="1" dirty="0" smtClean="0"/>
                        <a:t>September</a:t>
                      </a:r>
                      <a:endParaRPr lang="de-CH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7778145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r>
                        <a:rPr lang="de-CH" sz="1600" b="1" dirty="0" smtClean="0">
                          <a:solidFill>
                            <a:srgbClr val="C00000"/>
                          </a:solidFill>
                        </a:rPr>
                        <a:t>Mittel</a:t>
                      </a:r>
                      <a:endParaRPr lang="de-CH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600" dirty="0" smtClean="0">
                          <a:solidFill>
                            <a:srgbClr val="C00000"/>
                          </a:solidFill>
                        </a:rPr>
                        <a:t>78.1 Prozent</a:t>
                      </a:r>
                      <a:endParaRPr lang="de-CH" sz="16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600" dirty="0" smtClean="0">
                          <a:solidFill>
                            <a:srgbClr val="C00000"/>
                          </a:solidFill>
                        </a:rPr>
                        <a:t>66.1 Prozent</a:t>
                      </a:r>
                      <a:endParaRPr lang="de-CH" sz="16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600" dirty="0" smtClean="0">
                          <a:solidFill>
                            <a:srgbClr val="C00000"/>
                          </a:solidFill>
                        </a:rPr>
                        <a:t>51.5 Prozent</a:t>
                      </a:r>
                    </a:p>
                    <a:p>
                      <a:pPr algn="r"/>
                      <a:endParaRPr lang="de-CH" sz="16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9630209"/>
                  </a:ext>
                </a:extLst>
              </a:tr>
              <a:tr h="619270">
                <a:tc>
                  <a:txBody>
                    <a:bodyPr/>
                    <a:lstStyle/>
                    <a:p>
                      <a:r>
                        <a:rPr lang="de-CH" sz="1600" b="1" dirty="0" smtClean="0"/>
                        <a:t>Median</a:t>
                      </a:r>
                      <a:endParaRPr lang="de-CH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600" dirty="0" smtClean="0"/>
                        <a:t>80.0 Prozent</a:t>
                      </a:r>
                    </a:p>
                    <a:p>
                      <a:pPr algn="r"/>
                      <a:endParaRPr lang="de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600" dirty="0" smtClean="0"/>
                        <a:t>69.0 Prozent</a:t>
                      </a:r>
                    </a:p>
                    <a:p>
                      <a:pPr algn="r"/>
                      <a:endParaRPr lang="de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600" dirty="0" smtClean="0"/>
                        <a:t>50.0 Prozent</a:t>
                      </a:r>
                    </a:p>
                    <a:p>
                      <a:pPr algn="r"/>
                      <a:endParaRPr lang="de-CH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2580167"/>
                  </a:ext>
                </a:extLst>
              </a:tr>
              <a:tr h="547261">
                <a:tc>
                  <a:txBody>
                    <a:bodyPr/>
                    <a:lstStyle/>
                    <a:p>
                      <a:r>
                        <a:rPr lang="de-CH" sz="1600" b="1" dirty="0" smtClean="0"/>
                        <a:t>Max.</a:t>
                      </a:r>
                      <a:endParaRPr lang="de-CH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600" dirty="0" smtClean="0"/>
                        <a:t>110.0 Prozent</a:t>
                      </a:r>
                    </a:p>
                    <a:p>
                      <a:pPr algn="r"/>
                      <a:endParaRPr lang="de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600" dirty="0" smtClean="0"/>
                        <a:t>95.0 Prozent</a:t>
                      </a:r>
                    </a:p>
                    <a:p>
                      <a:pPr algn="r"/>
                      <a:endParaRPr lang="de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600" dirty="0" smtClean="0"/>
                        <a:t>80.0 Prozent</a:t>
                      </a:r>
                    </a:p>
                    <a:p>
                      <a:pPr algn="r"/>
                      <a:endParaRPr lang="de-CH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1649809"/>
                  </a:ext>
                </a:extLst>
              </a:tr>
              <a:tr h="547261">
                <a:tc>
                  <a:txBody>
                    <a:bodyPr/>
                    <a:lstStyle/>
                    <a:p>
                      <a:r>
                        <a:rPr lang="de-CH" sz="1600" b="1" dirty="0" smtClean="0"/>
                        <a:t>Min.</a:t>
                      </a:r>
                      <a:endParaRPr lang="de-CH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600" dirty="0" smtClean="0"/>
                        <a:t>40.0 Prozent</a:t>
                      </a:r>
                      <a:endParaRPr lang="de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600" dirty="0" smtClean="0"/>
                        <a:t>30.0 Prozent</a:t>
                      </a:r>
                      <a:endParaRPr lang="de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600" dirty="0" smtClean="0"/>
                        <a:t>20.0 Prozent</a:t>
                      </a:r>
                      <a:endParaRPr lang="de-CH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58961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132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>
                <a:solidFill>
                  <a:srgbClr val="C00000"/>
                </a:solidFill>
              </a:rPr>
              <a:t>Frage </a:t>
            </a:r>
            <a:r>
              <a:rPr lang="de-CH" dirty="0" smtClean="0">
                <a:solidFill>
                  <a:srgbClr val="C00000"/>
                </a:solidFill>
              </a:rPr>
              <a:t>2: </a:t>
            </a:r>
            <a:r>
              <a:rPr lang="de-CH" dirty="0">
                <a:solidFill>
                  <a:srgbClr val="C00000"/>
                </a:solidFill>
              </a:rPr>
              <a:t>Aktueller Buchungsstand: Vergleich zu früheren Umfragen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66E1FD-AFE3-49D9-83AE-F329511EC0A1}" type="slidenum">
              <a:rPr lang="de-CH" altLang="de-DE" smtClean="0"/>
              <a:pPr>
                <a:defRPr/>
              </a:pPr>
              <a:t>6</a:t>
            </a:fld>
            <a:endParaRPr lang="de-CH" alt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269875" y="3933056"/>
            <a:ext cx="84278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CH" sz="1600" b="0" dirty="0" smtClean="0"/>
          </a:p>
          <a:p>
            <a:r>
              <a:rPr lang="de-CH" sz="1600" b="0" dirty="0" smtClean="0"/>
              <a:t>Erneut haben sich sämtliche Werte Ende Juli gegenüber der letzten Umfrage nochmals deutlich gesteigert.</a:t>
            </a:r>
            <a:endParaRPr lang="de-CH" sz="1600" b="0" dirty="0"/>
          </a:p>
        </p:txBody>
      </p:sp>
      <p:graphicFrame>
        <p:nvGraphicFramePr>
          <p:cNvPr id="11" name="Inhaltsplatzhalt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1242757"/>
              </p:ext>
            </p:extLst>
          </p:nvPr>
        </p:nvGraphicFramePr>
        <p:xfrm>
          <a:off x="269875" y="1798638"/>
          <a:ext cx="8478840" cy="2123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95768">
                  <a:extLst>
                    <a:ext uri="{9D8B030D-6E8A-4147-A177-3AD203B41FA5}">
                      <a16:colId xmlns:a16="http://schemas.microsoft.com/office/drawing/2014/main" val="2464663527"/>
                    </a:ext>
                  </a:extLst>
                </a:gridCol>
                <a:gridCol w="1695768">
                  <a:extLst>
                    <a:ext uri="{9D8B030D-6E8A-4147-A177-3AD203B41FA5}">
                      <a16:colId xmlns:a16="http://schemas.microsoft.com/office/drawing/2014/main" val="1366279388"/>
                    </a:ext>
                  </a:extLst>
                </a:gridCol>
                <a:gridCol w="1695768">
                  <a:extLst>
                    <a:ext uri="{9D8B030D-6E8A-4147-A177-3AD203B41FA5}">
                      <a16:colId xmlns:a16="http://schemas.microsoft.com/office/drawing/2014/main" val="2285967955"/>
                    </a:ext>
                  </a:extLst>
                </a:gridCol>
                <a:gridCol w="1695768">
                  <a:extLst>
                    <a:ext uri="{9D8B030D-6E8A-4147-A177-3AD203B41FA5}">
                      <a16:colId xmlns:a16="http://schemas.microsoft.com/office/drawing/2014/main" val="1806685743"/>
                    </a:ext>
                  </a:extLst>
                </a:gridCol>
                <a:gridCol w="1695768">
                  <a:extLst>
                    <a:ext uri="{9D8B030D-6E8A-4147-A177-3AD203B41FA5}">
                      <a16:colId xmlns:a16="http://schemas.microsoft.com/office/drawing/2014/main" val="41042554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CH" i="1" dirty="0" smtClean="0"/>
                        <a:t>Mittel, in %</a:t>
                      </a:r>
                      <a:endParaRPr lang="de-CH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r">
                        <a:buAutoNum type="arabicPeriod"/>
                      </a:pPr>
                      <a:r>
                        <a:rPr lang="de-CH" dirty="0" smtClean="0"/>
                        <a:t>Umfrage</a:t>
                      </a:r>
                    </a:p>
                    <a:p>
                      <a:pPr marL="0" indent="0" algn="r">
                        <a:buNone/>
                      </a:pPr>
                      <a:r>
                        <a:rPr lang="de-CH" dirty="0" smtClean="0"/>
                        <a:t>(12.</a:t>
                      </a:r>
                      <a:r>
                        <a:rPr lang="de-CH" baseline="0" dirty="0" smtClean="0"/>
                        <a:t> Mai)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dirty="0" smtClean="0"/>
                        <a:t>2. Umfrage</a:t>
                      </a:r>
                    </a:p>
                    <a:p>
                      <a:pPr algn="r"/>
                      <a:r>
                        <a:rPr lang="de-CH" dirty="0" smtClean="0"/>
                        <a:t>(5. Juni)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dirty="0" smtClean="0"/>
                        <a:t>3. Umfrage</a:t>
                      </a:r>
                    </a:p>
                    <a:p>
                      <a:pPr algn="r"/>
                      <a:r>
                        <a:rPr lang="de-CH" dirty="0" smtClean="0"/>
                        <a:t>(1. Juli)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dirty="0" smtClean="0"/>
                        <a:t>4. Umfrage</a:t>
                      </a:r>
                    </a:p>
                    <a:p>
                      <a:pPr algn="r"/>
                      <a:r>
                        <a:rPr lang="de-CH" dirty="0" smtClean="0"/>
                        <a:t>(29.</a:t>
                      </a:r>
                      <a:r>
                        <a:rPr lang="de-CH" baseline="0" dirty="0" smtClean="0"/>
                        <a:t> Juli)</a:t>
                      </a:r>
                      <a:endParaRPr lang="de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288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 smtClean="0">
                          <a:solidFill>
                            <a:srgbClr val="C00000"/>
                          </a:solidFill>
                        </a:rPr>
                        <a:t>Juli</a:t>
                      </a:r>
                      <a:endParaRPr lang="de-CH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dirty="0" smtClean="0">
                          <a:solidFill>
                            <a:srgbClr val="C00000"/>
                          </a:solidFill>
                        </a:rPr>
                        <a:t>38.3</a:t>
                      </a:r>
                      <a:endParaRPr lang="de-CH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dirty="0" smtClean="0">
                          <a:solidFill>
                            <a:srgbClr val="C00000"/>
                          </a:solidFill>
                        </a:rPr>
                        <a:t>52.3</a:t>
                      </a:r>
                      <a:endParaRPr lang="de-CH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dirty="0" smtClean="0">
                          <a:solidFill>
                            <a:srgbClr val="C00000"/>
                          </a:solidFill>
                        </a:rPr>
                        <a:t>62.8</a:t>
                      </a:r>
                      <a:endParaRPr lang="de-CH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dirty="0" smtClean="0">
                          <a:solidFill>
                            <a:srgbClr val="C00000"/>
                          </a:solidFill>
                        </a:rPr>
                        <a:t>78.1</a:t>
                      </a:r>
                      <a:endParaRPr lang="de-CH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7424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 smtClean="0"/>
                        <a:t>August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dirty="0" smtClean="0"/>
                        <a:t>37.1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dirty="0" smtClean="0"/>
                        <a:t>48.8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dirty="0" smtClean="0"/>
                        <a:t>55.5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dirty="0" smtClean="0"/>
                        <a:t>66.1</a:t>
                      </a:r>
                      <a:endParaRPr lang="de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750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 smtClean="0"/>
                        <a:t>September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dirty="0" smtClean="0"/>
                        <a:t>31.7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dirty="0" smtClean="0"/>
                        <a:t>32.4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dirty="0" smtClean="0"/>
                        <a:t>40.1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dirty="0" smtClean="0"/>
                        <a:t>51.5</a:t>
                      </a:r>
                      <a:endParaRPr lang="de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012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de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08798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927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>
                <a:solidFill>
                  <a:srgbClr val="C00000"/>
                </a:solidFill>
              </a:rPr>
              <a:t>Frage 3: Erwartete Änderung Nächtigungen Juli–September </a:t>
            </a:r>
            <a:endParaRPr lang="de-CH" dirty="0">
              <a:solidFill>
                <a:srgbClr val="C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sz="1600" i="1" dirty="0"/>
              <a:t>Frage:	Im Vergleich zum Vorjahr, mit welcher effektiven Veränderung der Anzahl </a:t>
            </a:r>
            <a:r>
              <a:rPr lang="de-CH" sz="1600" i="1" dirty="0" smtClean="0"/>
              <a:t>	Logiernächte </a:t>
            </a:r>
            <a:r>
              <a:rPr lang="de-CH" sz="1600" i="1" dirty="0"/>
              <a:t>rechnen Sie für Ihre Region</a:t>
            </a:r>
            <a:r>
              <a:rPr lang="de-CH" sz="1600" i="1" dirty="0" smtClean="0"/>
              <a:t>?</a:t>
            </a:r>
          </a:p>
          <a:p>
            <a:endParaRPr lang="de-CH" sz="1600" i="1" dirty="0"/>
          </a:p>
          <a:p>
            <a:r>
              <a:rPr lang="de-CH" sz="1600" b="1" dirty="0" smtClean="0">
                <a:solidFill>
                  <a:srgbClr val="C00000"/>
                </a:solidFill>
              </a:rPr>
              <a:t>Mittel</a:t>
            </a:r>
            <a:r>
              <a:rPr lang="de-CH" sz="1600" b="1" dirty="0">
                <a:solidFill>
                  <a:srgbClr val="C00000"/>
                </a:solidFill>
              </a:rPr>
              <a:t> </a:t>
            </a:r>
            <a:r>
              <a:rPr lang="de-CH" sz="1600" b="1" dirty="0" smtClean="0">
                <a:solidFill>
                  <a:srgbClr val="C00000"/>
                </a:solidFill>
              </a:rPr>
              <a:t>	   </a:t>
            </a:r>
            <a:r>
              <a:rPr lang="de-CH" sz="1600" dirty="0" smtClean="0">
                <a:solidFill>
                  <a:srgbClr val="C00000"/>
                </a:solidFill>
              </a:rPr>
              <a:t>3.8 Prozent</a:t>
            </a:r>
            <a:endParaRPr lang="de-CH" sz="1600" b="1" dirty="0"/>
          </a:p>
          <a:p>
            <a:r>
              <a:rPr lang="de-CH" sz="1600" b="1" dirty="0" smtClean="0"/>
              <a:t>Median	 </a:t>
            </a:r>
            <a:r>
              <a:rPr lang="de-CH" sz="1600" dirty="0" smtClean="0"/>
              <a:t>10.0 Prozent</a:t>
            </a:r>
            <a:endParaRPr lang="de-CH" sz="1600" b="1" dirty="0"/>
          </a:p>
          <a:p>
            <a:r>
              <a:rPr lang="de-CH" sz="1600" b="1" dirty="0" smtClean="0"/>
              <a:t>Max.	 </a:t>
            </a:r>
            <a:r>
              <a:rPr lang="de-CH" sz="1600" dirty="0" smtClean="0"/>
              <a:t>30.0</a:t>
            </a:r>
            <a:r>
              <a:rPr lang="de-CH" sz="1600" b="1" dirty="0" smtClean="0"/>
              <a:t> </a:t>
            </a:r>
            <a:r>
              <a:rPr lang="de-CH" sz="1600" dirty="0" smtClean="0"/>
              <a:t>Prozent</a:t>
            </a:r>
            <a:endParaRPr lang="de-CH" sz="1600" b="1" dirty="0"/>
          </a:p>
          <a:p>
            <a:r>
              <a:rPr lang="de-CH" sz="1600" b="1" dirty="0" smtClean="0"/>
              <a:t>Min.	</a:t>
            </a:r>
            <a:r>
              <a:rPr lang="de-CH" sz="1600" dirty="0" smtClean="0"/>
              <a:t>-60.0 Prozent</a:t>
            </a:r>
          </a:p>
          <a:p>
            <a:endParaRPr lang="de-CH" sz="1600" dirty="0" smtClean="0"/>
          </a:p>
          <a:p>
            <a:pPr marL="0" indent="0"/>
            <a:r>
              <a:rPr lang="de-CH" sz="1600" dirty="0" smtClean="0"/>
              <a:t>Die positiven Buchungsstände schlagen sich grösstenteils auch in den Erwartungen nieder. Die regionalen Unterschiede bleiben aber sehr gross, negative Einschätzungen erfolgen weiterhin aus städtischen sowie einigen grösseren international ausgerichteten Orten.</a:t>
            </a:r>
            <a:endParaRPr lang="de-CH" sz="16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66E1FD-AFE3-49D9-83AE-F329511EC0A1}" type="slidenum">
              <a:rPr lang="de-CH" altLang="de-DE" smtClean="0"/>
              <a:pPr>
                <a:defRPr/>
              </a:pPr>
              <a:t>7</a:t>
            </a:fld>
            <a:endParaRPr lang="de-CH" altLang="de-DE" dirty="0"/>
          </a:p>
        </p:txBody>
      </p:sp>
    </p:spTree>
    <p:extLst>
      <p:ext uri="{BB962C8B-B14F-4D97-AF65-F5344CB8AC3E}">
        <p14:creationId xmlns:p14="http://schemas.microsoft.com/office/powerpoint/2010/main" val="124073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>
                <a:solidFill>
                  <a:srgbClr val="C00000"/>
                </a:solidFill>
              </a:rPr>
              <a:t>Frage 3: Erwartete Änderung Nächtigungen </a:t>
            </a:r>
            <a:r>
              <a:rPr lang="de-CH" dirty="0" smtClean="0">
                <a:solidFill>
                  <a:srgbClr val="C00000"/>
                </a:solidFill>
              </a:rPr>
              <a:t>Juli–September: Vergleich mit früheren Umfragen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66E1FD-AFE3-49D9-83AE-F329511EC0A1}" type="slidenum">
              <a:rPr lang="de-CH" altLang="de-DE" smtClean="0"/>
              <a:pPr>
                <a:defRPr/>
              </a:pPr>
              <a:t>8</a:t>
            </a:fld>
            <a:endParaRPr lang="de-CH" alt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269875" y="4234399"/>
            <a:ext cx="8234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600" b="0" dirty="0" smtClean="0"/>
              <a:t>In der bereits vierten Umfrage resultiert bei dieser Frage erstmals ein positiver Mittelwert; die Erwartungen wurden im Verlaufe der letzten Monate kontinuierlich optimistischer, mittlerweile wird insgesamt mit einem stabilen Sommer gerechnet.  </a:t>
            </a:r>
          </a:p>
        </p:txBody>
      </p:sp>
      <p:graphicFrame>
        <p:nvGraphicFramePr>
          <p:cNvPr id="8" name="Inhaltsplatzhalt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7271935"/>
              </p:ext>
            </p:extLst>
          </p:nvPr>
        </p:nvGraphicFramePr>
        <p:xfrm>
          <a:off x="269875" y="1798638"/>
          <a:ext cx="8478840" cy="2123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95768">
                  <a:extLst>
                    <a:ext uri="{9D8B030D-6E8A-4147-A177-3AD203B41FA5}">
                      <a16:colId xmlns:a16="http://schemas.microsoft.com/office/drawing/2014/main" val="2464663527"/>
                    </a:ext>
                  </a:extLst>
                </a:gridCol>
                <a:gridCol w="1695768">
                  <a:extLst>
                    <a:ext uri="{9D8B030D-6E8A-4147-A177-3AD203B41FA5}">
                      <a16:colId xmlns:a16="http://schemas.microsoft.com/office/drawing/2014/main" val="1366279388"/>
                    </a:ext>
                  </a:extLst>
                </a:gridCol>
                <a:gridCol w="1695768">
                  <a:extLst>
                    <a:ext uri="{9D8B030D-6E8A-4147-A177-3AD203B41FA5}">
                      <a16:colId xmlns:a16="http://schemas.microsoft.com/office/drawing/2014/main" val="2285967955"/>
                    </a:ext>
                  </a:extLst>
                </a:gridCol>
                <a:gridCol w="1695768">
                  <a:extLst>
                    <a:ext uri="{9D8B030D-6E8A-4147-A177-3AD203B41FA5}">
                      <a16:colId xmlns:a16="http://schemas.microsoft.com/office/drawing/2014/main" val="1806685743"/>
                    </a:ext>
                  </a:extLst>
                </a:gridCol>
                <a:gridCol w="1695768">
                  <a:extLst>
                    <a:ext uri="{9D8B030D-6E8A-4147-A177-3AD203B41FA5}">
                      <a16:colId xmlns:a16="http://schemas.microsoft.com/office/drawing/2014/main" val="41042554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CH" i="1" dirty="0" smtClean="0"/>
                        <a:t>in %</a:t>
                      </a:r>
                      <a:endParaRPr lang="de-CH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r">
                        <a:buAutoNum type="arabicPeriod"/>
                      </a:pPr>
                      <a:r>
                        <a:rPr lang="de-CH" dirty="0" smtClean="0"/>
                        <a:t>Umfrage</a:t>
                      </a:r>
                    </a:p>
                    <a:p>
                      <a:pPr marL="0" indent="0" algn="r">
                        <a:buNone/>
                      </a:pPr>
                      <a:r>
                        <a:rPr lang="de-CH" dirty="0" smtClean="0"/>
                        <a:t>(12.</a:t>
                      </a:r>
                      <a:r>
                        <a:rPr lang="de-CH" baseline="0" dirty="0" smtClean="0"/>
                        <a:t> Mai)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dirty="0" smtClean="0"/>
                        <a:t>2. Umfrage</a:t>
                      </a:r>
                    </a:p>
                    <a:p>
                      <a:pPr algn="r"/>
                      <a:r>
                        <a:rPr lang="de-CH" dirty="0" smtClean="0"/>
                        <a:t>(5. Juni)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dirty="0" smtClean="0"/>
                        <a:t>3. Umfrage</a:t>
                      </a:r>
                    </a:p>
                    <a:p>
                      <a:pPr algn="r"/>
                      <a:r>
                        <a:rPr lang="de-CH" dirty="0" smtClean="0"/>
                        <a:t>(1. Juli)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dirty="0" smtClean="0"/>
                        <a:t>4. Umfrage</a:t>
                      </a:r>
                    </a:p>
                    <a:p>
                      <a:pPr algn="r"/>
                      <a:r>
                        <a:rPr lang="de-CH" dirty="0" smtClean="0"/>
                        <a:t>(29.</a:t>
                      </a:r>
                      <a:r>
                        <a:rPr lang="de-CH" baseline="0" dirty="0" smtClean="0"/>
                        <a:t> Juli)</a:t>
                      </a:r>
                      <a:endParaRPr lang="de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288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 smtClean="0">
                          <a:solidFill>
                            <a:srgbClr val="C00000"/>
                          </a:solidFill>
                        </a:rPr>
                        <a:t>Mittel</a:t>
                      </a:r>
                      <a:endParaRPr lang="de-CH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dirty="0" smtClean="0">
                          <a:solidFill>
                            <a:srgbClr val="C00000"/>
                          </a:solidFill>
                        </a:rPr>
                        <a:t>-36.2</a:t>
                      </a:r>
                      <a:endParaRPr lang="de-CH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dirty="0" smtClean="0">
                          <a:solidFill>
                            <a:srgbClr val="C00000"/>
                          </a:solidFill>
                        </a:rPr>
                        <a:t>-19.2</a:t>
                      </a:r>
                      <a:endParaRPr lang="de-CH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dirty="0" smtClean="0">
                          <a:solidFill>
                            <a:srgbClr val="C00000"/>
                          </a:solidFill>
                        </a:rPr>
                        <a:t>-6.2</a:t>
                      </a:r>
                      <a:endParaRPr lang="de-CH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dirty="0" smtClean="0">
                          <a:solidFill>
                            <a:srgbClr val="C00000"/>
                          </a:solidFill>
                        </a:rPr>
                        <a:t>3.8</a:t>
                      </a:r>
                      <a:endParaRPr lang="de-CH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7424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 smtClean="0"/>
                        <a:t>Median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dirty="0" smtClean="0"/>
                        <a:t>-30.0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dirty="0" smtClean="0"/>
                        <a:t>-20.0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dirty="0" smtClean="0"/>
                        <a:t>-5.0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dirty="0" smtClean="0"/>
                        <a:t>10.0</a:t>
                      </a:r>
                      <a:endParaRPr lang="de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750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 smtClean="0"/>
                        <a:t>Max.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dirty="0" smtClean="0"/>
                        <a:t>-10.0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dirty="0" smtClean="0"/>
                        <a:t>15.0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dirty="0" smtClean="0"/>
                        <a:t>25.0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dirty="0" smtClean="0"/>
                        <a:t>30.0</a:t>
                      </a:r>
                      <a:endParaRPr lang="de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012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 smtClean="0"/>
                        <a:t>Min.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dirty="0" smtClean="0"/>
                        <a:t>-65.0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dirty="0" smtClean="0"/>
                        <a:t>-65.0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dirty="0" smtClean="0"/>
                        <a:t>-60.0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dirty="0" smtClean="0"/>
                        <a:t> -60.0</a:t>
                      </a:r>
                      <a:endParaRPr lang="de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08798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558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>
                <a:solidFill>
                  <a:srgbClr val="C00000"/>
                </a:solidFill>
              </a:rPr>
              <a:t>Frage 4</a:t>
            </a:r>
            <a:r>
              <a:rPr lang="de-CH" dirty="0">
                <a:solidFill>
                  <a:srgbClr val="C00000"/>
                </a:solidFill>
              </a:rPr>
              <a:t>: </a:t>
            </a:r>
            <a:r>
              <a:rPr lang="de-CH" dirty="0" smtClean="0">
                <a:solidFill>
                  <a:srgbClr val="C00000"/>
                </a:solidFill>
              </a:rPr>
              <a:t>Erwartete Änderung Nächtigungen Dezember 2020 – Februar 2021</a:t>
            </a:r>
            <a:endParaRPr lang="de-CH" dirty="0">
              <a:solidFill>
                <a:srgbClr val="C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sz="1600" i="1" dirty="0"/>
              <a:t>Frage:	Im Vergleich zum Vorwinter, mit welcher effektiven Veränderung der Anzahl </a:t>
            </a:r>
            <a:r>
              <a:rPr lang="de-CH" sz="1600" i="1" dirty="0" smtClean="0"/>
              <a:t>	Logiernächte </a:t>
            </a:r>
            <a:r>
              <a:rPr lang="de-CH" sz="1600" i="1" dirty="0"/>
              <a:t>rechnen Sie für Ihre Region unter aktuellem Wissensstand</a:t>
            </a:r>
            <a:r>
              <a:rPr lang="de-CH" sz="1600" i="1" dirty="0" smtClean="0"/>
              <a:t>?</a:t>
            </a:r>
          </a:p>
          <a:p>
            <a:endParaRPr lang="de-CH" sz="1600" i="1" dirty="0" smtClean="0"/>
          </a:p>
          <a:p>
            <a:r>
              <a:rPr lang="de-CH" sz="1600" b="1" dirty="0">
                <a:solidFill>
                  <a:srgbClr val="C00000"/>
                </a:solidFill>
              </a:rPr>
              <a:t>Mittel	 </a:t>
            </a:r>
            <a:r>
              <a:rPr lang="de-CH" sz="1600" b="1" dirty="0" smtClean="0">
                <a:solidFill>
                  <a:srgbClr val="C00000"/>
                </a:solidFill>
              </a:rPr>
              <a:t> </a:t>
            </a:r>
            <a:r>
              <a:rPr lang="de-CH" sz="1600" dirty="0" smtClean="0">
                <a:solidFill>
                  <a:srgbClr val="C00000"/>
                </a:solidFill>
              </a:rPr>
              <a:t>-8.3 Prozent</a:t>
            </a:r>
            <a:endParaRPr lang="de-CH" sz="1600" b="1" dirty="0"/>
          </a:p>
          <a:p>
            <a:r>
              <a:rPr lang="de-CH" sz="1600" b="1" dirty="0"/>
              <a:t>Median	</a:t>
            </a:r>
            <a:r>
              <a:rPr lang="de-CH" sz="1600" dirty="0" smtClean="0"/>
              <a:t>-10.0 Prozent</a:t>
            </a:r>
            <a:endParaRPr lang="de-CH" sz="1600" b="1" dirty="0"/>
          </a:p>
          <a:p>
            <a:r>
              <a:rPr lang="de-CH" sz="1600" b="1" dirty="0"/>
              <a:t>Max.	</a:t>
            </a:r>
            <a:r>
              <a:rPr lang="de-CH" sz="1600" dirty="0" smtClean="0"/>
              <a:t> 30.0 Prozent</a:t>
            </a:r>
            <a:endParaRPr lang="de-CH" sz="1600" b="1" dirty="0"/>
          </a:p>
          <a:p>
            <a:r>
              <a:rPr lang="de-CH" sz="1600" b="1" dirty="0"/>
              <a:t>Min.	</a:t>
            </a:r>
            <a:r>
              <a:rPr lang="de-CH" sz="1600" dirty="0" smtClean="0"/>
              <a:t>-40.0 Prozent</a:t>
            </a:r>
          </a:p>
          <a:p>
            <a:endParaRPr lang="de-CH" sz="1600" dirty="0"/>
          </a:p>
          <a:p>
            <a:pPr marL="0" indent="0"/>
            <a:r>
              <a:rPr lang="de-CH" sz="1600" dirty="0" smtClean="0"/>
              <a:t>Weiterhin rechnen die meisten Sektionen mit einem Rückgang der Nächtigungen im kom-menden Winter.</a:t>
            </a:r>
            <a:endParaRPr lang="de-CH" sz="1600" b="1" dirty="0"/>
          </a:p>
          <a:p>
            <a:endParaRPr lang="de-CH" sz="1600" i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66E1FD-AFE3-49D9-83AE-F329511EC0A1}" type="slidenum">
              <a:rPr lang="de-CH" altLang="de-DE" smtClean="0"/>
              <a:pPr>
                <a:defRPr/>
              </a:pPr>
              <a:t>9</a:t>
            </a:fld>
            <a:endParaRPr lang="de-CH" altLang="de-DE" dirty="0"/>
          </a:p>
        </p:txBody>
      </p:sp>
    </p:spTree>
    <p:extLst>
      <p:ext uri="{BB962C8B-B14F-4D97-AF65-F5344CB8AC3E}">
        <p14:creationId xmlns:p14="http://schemas.microsoft.com/office/powerpoint/2010/main" val="18931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WT-Vorlage">
  <a:themeElements>
    <a:clrScheme name="1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3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3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nutzerdefiniertes Design">
  <a:themeElements>
    <a:clrScheme name="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nutzerdefiniertes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3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3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AWT-Vorlage</Template>
  <TotalTime>0</TotalTime>
  <Words>869</Words>
  <Application>Microsoft Office PowerPoint</Application>
  <PresentationFormat>Bildschirmpräsentation (4:3)</PresentationFormat>
  <Paragraphs>189</Paragraphs>
  <Slides>11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2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6" baseType="lpstr">
      <vt:lpstr>Arial</vt:lpstr>
      <vt:lpstr>Symbol</vt:lpstr>
      <vt:lpstr>AWT-Vorlage</vt:lpstr>
      <vt:lpstr>Benutzerdefiniertes Design</vt:lpstr>
      <vt:lpstr>Photo Editor-Foto</vt:lpstr>
      <vt:lpstr>Bündner Hotellerie: Buchungsstand und Erwartungen für die Sommersaison 2020  4. Blitzumfrage bei Vorstandsmitgliedern HSGR vom 27. – 29. Juli 2020</vt:lpstr>
      <vt:lpstr>Ziel und Design der Umfrage 4 </vt:lpstr>
      <vt:lpstr>Frage 1: Anteil geschlossener Kapazitäten</vt:lpstr>
      <vt:lpstr>Frage 1: Anteil geschlossener Kapazitäten – Vergleich zu früheren Umfragen</vt:lpstr>
      <vt:lpstr>Frage 2: Aktueller Buchungsstand</vt:lpstr>
      <vt:lpstr>Frage 2: Aktueller Buchungsstand: Vergleich zu früheren Umfragen</vt:lpstr>
      <vt:lpstr>Frage 3: Erwartete Änderung Nächtigungen Juli–September </vt:lpstr>
      <vt:lpstr>Frage 3: Erwartete Änderung Nächtigungen Juli–September: Vergleich mit früheren Umfragen</vt:lpstr>
      <vt:lpstr>Frage 4: Erwartete Änderung Nächtigungen Dezember 2020 – Februar 2021</vt:lpstr>
      <vt:lpstr>Frage 4: Erwartete Änderung Nächtigungen Dezember 2020– Februar 2021:  Vergleich mit früheren Umfragen</vt:lpstr>
      <vt:lpstr>Fazit</vt:lpstr>
    </vt:vector>
  </TitlesOfParts>
  <Company>Kantonale Verwaltung Graubünden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Bündner Hotellerie: Buchungsstand und Erwartungen für Sommersaison 2020</dc:title>
  <dc:creator>Casanova Patrick</dc:creator>
  <cp:lastModifiedBy>Casanova Patrick</cp:lastModifiedBy>
  <cp:revision>70</cp:revision>
  <cp:lastPrinted>2020-07-30T08:42:41Z</cp:lastPrinted>
  <dcterms:created xsi:type="dcterms:W3CDTF">2020-05-11T12:56:13Z</dcterms:created>
  <dcterms:modified xsi:type="dcterms:W3CDTF">2020-07-30T09:14:49Z</dcterms:modified>
</cp:coreProperties>
</file>