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9"/>
  </p:notesMasterIdLst>
  <p:handoutMasterIdLst>
    <p:handoutMasterId r:id="rId10"/>
  </p:handoutMasterIdLst>
  <p:sldIdLst>
    <p:sldId id="256" r:id="rId3"/>
    <p:sldId id="266" r:id="rId4"/>
    <p:sldId id="273" r:id="rId5"/>
    <p:sldId id="285" r:id="rId6"/>
    <p:sldId id="286" r:id="rId7"/>
    <p:sldId id="271" r:id="rId8"/>
  </p:sldIdLst>
  <p:sldSz cx="9144000" cy="6858000" type="screen4x3"/>
  <p:notesSz cx="6805613" cy="9944100"/>
  <p:defaultTextStyle>
    <a:defPPr>
      <a:defRPr lang="de-CH"/>
    </a:defPPr>
    <a:lvl1pPr algn="l" rtl="0" eaLnBrk="0" fontAlgn="base" hangingPunct="0">
      <a:spcBef>
        <a:spcPct val="0"/>
      </a:spcBef>
      <a:spcAft>
        <a:spcPct val="0"/>
      </a:spcAft>
      <a:defRPr sz="3000" b="1" kern="1200">
        <a:solidFill>
          <a:schemeClr val="tx2"/>
        </a:solidFill>
        <a:latin typeface="Arial" panose="020B0604020202020204" pitchFamily="34" charset="0"/>
        <a:ea typeface="+mn-ea"/>
        <a:cs typeface="+mn-cs"/>
      </a:defRPr>
    </a:lvl1pPr>
    <a:lvl2pPr marL="457200" algn="l" rtl="0" eaLnBrk="0" fontAlgn="base" hangingPunct="0">
      <a:spcBef>
        <a:spcPct val="0"/>
      </a:spcBef>
      <a:spcAft>
        <a:spcPct val="0"/>
      </a:spcAft>
      <a:defRPr sz="3000" b="1" kern="1200">
        <a:solidFill>
          <a:schemeClr val="tx2"/>
        </a:solidFill>
        <a:latin typeface="Arial" panose="020B0604020202020204" pitchFamily="34" charset="0"/>
        <a:ea typeface="+mn-ea"/>
        <a:cs typeface="+mn-cs"/>
      </a:defRPr>
    </a:lvl2pPr>
    <a:lvl3pPr marL="914400" algn="l" rtl="0" eaLnBrk="0" fontAlgn="base" hangingPunct="0">
      <a:spcBef>
        <a:spcPct val="0"/>
      </a:spcBef>
      <a:spcAft>
        <a:spcPct val="0"/>
      </a:spcAft>
      <a:defRPr sz="3000" b="1" kern="1200">
        <a:solidFill>
          <a:schemeClr val="tx2"/>
        </a:solidFill>
        <a:latin typeface="Arial" panose="020B0604020202020204" pitchFamily="34" charset="0"/>
        <a:ea typeface="+mn-ea"/>
        <a:cs typeface="+mn-cs"/>
      </a:defRPr>
    </a:lvl3pPr>
    <a:lvl4pPr marL="1371600" algn="l" rtl="0" eaLnBrk="0" fontAlgn="base" hangingPunct="0">
      <a:spcBef>
        <a:spcPct val="0"/>
      </a:spcBef>
      <a:spcAft>
        <a:spcPct val="0"/>
      </a:spcAft>
      <a:defRPr sz="3000" b="1" kern="1200">
        <a:solidFill>
          <a:schemeClr val="tx2"/>
        </a:solidFill>
        <a:latin typeface="Arial" panose="020B0604020202020204" pitchFamily="34" charset="0"/>
        <a:ea typeface="+mn-ea"/>
        <a:cs typeface="+mn-cs"/>
      </a:defRPr>
    </a:lvl4pPr>
    <a:lvl5pPr marL="1828800" algn="l" rtl="0" eaLnBrk="0" fontAlgn="base" hangingPunct="0">
      <a:spcBef>
        <a:spcPct val="0"/>
      </a:spcBef>
      <a:spcAft>
        <a:spcPct val="0"/>
      </a:spcAft>
      <a:defRPr sz="3000" b="1" kern="1200">
        <a:solidFill>
          <a:schemeClr val="tx2"/>
        </a:solidFill>
        <a:latin typeface="Arial" panose="020B0604020202020204" pitchFamily="34" charset="0"/>
        <a:ea typeface="+mn-ea"/>
        <a:cs typeface="+mn-cs"/>
      </a:defRPr>
    </a:lvl5pPr>
    <a:lvl6pPr marL="2286000" algn="l" defTabSz="914400" rtl="0" eaLnBrk="1" latinLnBrk="0" hangingPunct="1">
      <a:defRPr sz="3000" b="1" kern="1200">
        <a:solidFill>
          <a:schemeClr val="tx2"/>
        </a:solidFill>
        <a:latin typeface="Arial" panose="020B0604020202020204" pitchFamily="34" charset="0"/>
        <a:ea typeface="+mn-ea"/>
        <a:cs typeface="+mn-cs"/>
      </a:defRPr>
    </a:lvl6pPr>
    <a:lvl7pPr marL="2743200" algn="l" defTabSz="914400" rtl="0" eaLnBrk="1" latinLnBrk="0" hangingPunct="1">
      <a:defRPr sz="3000" b="1" kern="1200">
        <a:solidFill>
          <a:schemeClr val="tx2"/>
        </a:solidFill>
        <a:latin typeface="Arial" panose="020B0604020202020204" pitchFamily="34" charset="0"/>
        <a:ea typeface="+mn-ea"/>
        <a:cs typeface="+mn-cs"/>
      </a:defRPr>
    </a:lvl7pPr>
    <a:lvl8pPr marL="3200400" algn="l" defTabSz="914400" rtl="0" eaLnBrk="1" latinLnBrk="0" hangingPunct="1">
      <a:defRPr sz="3000" b="1" kern="1200">
        <a:solidFill>
          <a:schemeClr val="tx2"/>
        </a:solidFill>
        <a:latin typeface="Arial" panose="020B0604020202020204" pitchFamily="34" charset="0"/>
        <a:ea typeface="+mn-ea"/>
        <a:cs typeface="+mn-cs"/>
      </a:defRPr>
    </a:lvl8pPr>
    <a:lvl9pPr marL="3657600" algn="l" defTabSz="914400" rtl="0" eaLnBrk="1" latinLnBrk="0" hangingPunct="1">
      <a:defRPr sz="3000" b="1" kern="1200">
        <a:solidFill>
          <a:schemeClr val="tx2"/>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p:cViewPr varScale="1">
        <p:scale>
          <a:sx n="128" d="100"/>
          <a:sy n="128" d="100"/>
        </p:scale>
        <p:origin x="918" y="11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949099" cy="498932"/>
          </a:xfrm>
          <a:prstGeom prst="rect">
            <a:avLst/>
          </a:prstGeom>
        </p:spPr>
        <p:txBody>
          <a:bodyPr vert="horz" lIns="91440" tIns="45720" rIns="91440" bIns="45720" rtlCol="0"/>
          <a:lstStyle>
            <a:lvl1pPr algn="l">
              <a:defRPr sz="1200"/>
            </a:lvl1pPr>
          </a:lstStyle>
          <a:p>
            <a:endParaRPr lang="de-CH" dirty="0"/>
          </a:p>
        </p:txBody>
      </p:sp>
      <p:sp>
        <p:nvSpPr>
          <p:cNvPr id="3" name="Datumsplatzhalter 2"/>
          <p:cNvSpPr>
            <a:spLocks noGrp="1"/>
          </p:cNvSpPr>
          <p:nvPr>
            <p:ph type="dt" sz="quarter" idx="1"/>
          </p:nvPr>
        </p:nvSpPr>
        <p:spPr>
          <a:xfrm>
            <a:off x="3854939" y="1"/>
            <a:ext cx="2949099" cy="498932"/>
          </a:xfrm>
          <a:prstGeom prst="rect">
            <a:avLst/>
          </a:prstGeom>
        </p:spPr>
        <p:txBody>
          <a:bodyPr vert="horz" lIns="91440" tIns="45720" rIns="91440" bIns="45720" rtlCol="0"/>
          <a:lstStyle>
            <a:lvl1pPr algn="r">
              <a:defRPr sz="1200"/>
            </a:lvl1pPr>
          </a:lstStyle>
          <a:p>
            <a:fld id="{7E3D1064-C1E4-4974-9897-73F0C0BA967E}" type="datetimeFigureOut">
              <a:rPr lang="de-CH" smtClean="0"/>
              <a:t>08.02.2021</a:t>
            </a:fld>
            <a:endParaRPr lang="de-CH" dirty="0"/>
          </a:p>
        </p:txBody>
      </p:sp>
      <p:sp>
        <p:nvSpPr>
          <p:cNvPr id="4" name="Fußzeilenplatzhalter 3"/>
          <p:cNvSpPr>
            <a:spLocks noGrp="1"/>
          </p:cNvSpPr>
          <p:nvPr>
            <p:ph type="ftr" sz="quarter" idx="2"/>
          </p:nvPr>
        </p:nvSpPr>
        <p:spPr>
          <a:xfrm>
            <a:off x="1" y="9445170"/>
            <a:ext cx="2949099" cy="498931"/>
          </a:xfrm>
          <a:prstGeom prst="rect">
            <a:avLst/>
          </a:prstGeom>
        </p:spPr>
        <p:txBody>
          <a:bodyPr vert="horz" lIns="91440" tIns="45720" rIns="91440" bIns="45720" rtlCol="0" anchor="b"/>
          <a:lstStyle>
            <a:lvl1pPr algn="l">
              <a:defRPr sz="1200"/>
            </a:lvl1pPr>
          </a:lstStyle>
          <a:p>
            <a:endParaRPr lang="de-CH" dirty="0"/>
          </a:p>
        </p:txBody>
      </p:sp>
      <p:sp>
        <p:nvSpPr>
          <p:cNvPr id="5" name="Foliennummernplatzhalter 4"/>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7B45AEAB-6ECA-4C33-B841-B91035DCC9A8}" type="slidenum">
              <a:rPr lang="de-CH" smtClean="0"/>
              <a:t>‹Nr.›</a:t>
            </a:fld>
            <a:endParaRPr lang="de-CH" dirty="0"/>
          </a:p>
        </p:txBody>
      </p:sp>
    </p:spTree>
    <p:extLst>
      <p:ext uri="{BB962C8B-B14F-4D97-AF65-F5344CB8AC3E}">
        <p14:creationId xmlns:p14="http://schemas.microsoft.com/office/powerpoint/2010/main" val="15474466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1" y="0"/>
            <a:ext cx="2949099" cy="49720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Arial" charset="0"/>
              </a:defRPr>
            </a:lvl1pPr>
          </a:lstStyle>
          <a:p>
            <a:pPr>
              <a:defRPr/>
            </a:pPr>
            <a:endParaRPr lang="de-CH" dirty="0"/>
          </a:p>
        </p:txBody>
      </p:sp>
      <p:sp>
        <p:nvSpPr>
          <p:cNvPr id="21507" name="Rectangle 3"/>
          <p:cNvSpPr>
            <a:spLocks noGrp="1" noChangeArrowheads="1"/>
          </p:cNvSpPr>
          <p:nvPr>
            <p:ph type="dt" idx="1"/>
          </p:nvPr>
        </p:nvSpPr>
        <p:spPr bwMode="auto">
          <a:xfrm>
            <a:off x="3854939" y="0"/>
            <a:ext cx="2949099" cy="49720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Arial" charset="0"/>
              </a:defRPr>
            </a:lvl1pPr>
          </a:lstStyle>
          <a:p>
            <a:pPr>
              <a:defRPr/>
            </a:pPr>
            <a:endParaRPr lang="de-CH" dirty="0"/>
          </a:p>
        </p:txBody>
      </p:sp>
      <p:sp>
        <p:nvSpPr>
          <p:cNvPr id="4100" name="Rectangle 4"/>
          <p:cNvSpPr>
            <a:spLocks noGrp="1" noRot="1" noChangeAspect="1" noChangeArrowheads="1" noTextEdit="1"/>
          </p:cNvSpPr>
          <p:nvPr>
            <p:ph type="sldImg" idx="2"/>
          </p:nvPr>
        </p:nvSpPr>
        <p:spPr bwMode="auto">
          <a:xfrm>
            <a:off x="917575" y="746125"/>
            <a:ext cx="4970463"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680562" y="4723448"/>
            <a:ext cx="5444490" cy="447484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CH" noProof="0" smtClean="0"/>
              <a:t>Textmasterformate durch Klicken bearbeiten</a:t>
            </a:r>
          </a:p>
          <a:p>
            <a:pPr lvl="1"/>
            <a:r>
              <a:rPr lang="de-CH" noProof="0" smtClean="0"/>
              <a:t>Zweite Ebene</a:t>
            </a:r>
          </a:p>
          <a:p>
            <a:pPr lvl="2"/>
            <a:r>
              <a:rPr lang="de-CH" noProof="0" smtClean="0"/>
              <a:t>Dritte Ebene</a:t>
            </a:r>
          </a:p>
          <a:p>
            <a:pPr lvl="3"/>
            <a:r>
              <a:rPr lang="de-CH" noProof="0" smtClean="0"/>
              <a:t>Vierte Ebene</a:t>
            </a:r>
          </a:p>
          <a:p>
            <a:pPr lvl="4"/>
            <a:r>
              <a:rPr lang="de-CH" noProof="0" smtClean="0"/>
              <a:t>Fünfte Ebene</a:t>
            </a:r>
          </a:p>
        </p:txBody>
      </p:sp>
      <p:sp>
        <p:nvSpPr>
          <p:cNvPr id="21510" name="Rectangle 6"/>
          <p:cNvSpPr>
            <a:spLocks noGrp="1" noChangeArrowheads="1"/>
          </p:cNvSpPr>
          <p:nvPr>
            <p:ph type="ftr" sz="quarter" idx="4"/>
          </p:nvPr>
        </p:nvSpPr>
        <p:spPr bwMode="auto">
          <a:xfrm>
            <a:off x="1" y="9445170"/>
            <a:ext cx="2949099" cy="49720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Arial" charset="0"/>
              </a:defRPr>
            </a:lvl1pPr>
          </a:lstStyle>
          <a:p>
            <a:pPr>
              <a:defRPr/>
            </a:pPr>
            <a:endParaRPr lang="de-CH" dirty="0"/>
          </a:p>
        </p:txBody>
      </p:sp>
      <p:sp>
        <p:nvSpPr>
          <p:cNvPr id="21511" name="Rectangle 7"/>
          <p:cNvSpPr>
            <a:spLocks noGrp="1" noChangeArrowheads="1"/>
          </p:cNvSpPr>
          <p:nvPr>
            <p:ph type="sldNum" sz="quarter" idx="5"/>
          </p:nvPr>
        </p:nvSpPr>
        <p:spPr bwMode="auto">
          <a:xfrm>
            <a:off x="3854939" y="9445170"/>
            <a:ext cx="2949099" cy="49720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defRPr>
            </a:lvl1pPr>
          </a:lstStyle>
          <a:p>
            <a:pPr>
              <a:defRPr/>
            </a:pPr>
            <a:fld id="{B98AFF5E-951F-48D9-B7E3-42C2E8980F4D}" type="slidenum">
              <a:rPr lang="de-CH" altLang="de-DE"/>
              <a:pPr>
                <a:defRPr/>
              </a:pPr>
              <a:t>‹Nr.›</a:t>
            </a:fld>
            <a:endParaRPr lang="de-CH" altLang="de-DE"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5" Type="http://schemas.openxmlformats.org/officeDocument/2006/relationships/image" Target="../media/image2.jpeg"/><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aphicFrame>
        <p:nvGraphicFramePr>
          <p:cNvPr id="4" name="Object 4"/>
          <p:cNvGraphicFramePr>
            <a:graphicFrameLocks noChangeAspect="1"/>
          </p:cNvGraphicFramePr>
          <p:nvPr/>
        </p:nvGraphicFramePr>
        <p:xfrm>
          <a:off x="358775" y="358775"/>
          <a:ext cx="706438" cy="792163"/>
        </p:xfrm>
        <a:graphic>
          <a:graphicData uri="http://schemas.openxmlformats.org/presentationml/2006/ole">
            <mc:AlternateContent xmlns:mc="http://schemas.openxmlformats.org/markup-compatibility/2006">
              <mc:Choice xmlns:v="urn:schemas-microsoft-com:vml" Requires="v">
                <p:oleObj spid="_x0000_s11416" name="Photo Editor-Foto" r:id="rId3" imgW="5020376" imgH="5630061" progId="MSPhotoEd.3">
                  <p:embed/>
                </p:oleObj>
              </mc:Choice>
              <mc:Fallback>
                <p:oleObj name="Photo Editor-Foto" r:id="rId3" imgW="5020376" imgH="5630061" progId="MSPhotoEd.3">
                  <p:embed/>
                  <p:pic>
                    <p:nvPicPr>
                      <p:cNvPr id="307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75" y="358775"/>
                        <a:ext cx="706438"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Line 6"/>
          <p:cNvSpPr>
            <a:spLocks noChangeShapeType="1"/>
          </p:cNvSpPr>
          <p:nvPr/>
        </p:nvSpPr>
        <p:spPr bwMode="auto">
          <a:xfrm>
            <a:off x="1438275" y="1150938"/>
            <a:ext cx="7461250"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CH" dirty="0"/>
          </a:p>
        </p:txBody>
      </p:sp>
      <p:sp>
        <p:nvSpPr>
          <p:cNvPr id="6" name="Line 8"/>
          <p:cNvSpPr>
            <a:spLocks noChangeShapeType="1"/>
          </p:cNvSpPr>
          <p:nvPr/>
        </p:nvSpPr>
        <p:spPr bwMode="auto">
          <a:xfrm>
            <a:off x="323850" y="6381750"/>
            <a:ext cx="8480425" cy="1588"/>
          </a:xfrm>
          <a:prstGeom prst="line">
            <a:avLst/>
          </a:prstGeom>
          <a:noFill/>
          <a:ln w="31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CH" dirty="0"/>
          </a:p>
        </p:txBody>
      </p:sp>
      <p:sp>
        <p:nvSpPr>
          <p:cNvPr id="8" name="Text Box 3"/>
          <p:cNvSpPr txBox="1">
            <a:spLocks noChangeArrowheads="1"/>
          </p:cNvSpPr>
          <p:nvPr/>
        </p:nvSpPr>
        <p:spPr bwMode="auto">
          <a:xfrm>
            <a:off x="1349375" y="260350"/>
            <a:ext cx="7793038"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pPr eaLnBrk="1" hangingPunct="1">
              <a:lnSpc>
                <a:spcPts val="2100"/>
              </a:lnSpc>
              <a:defRPr/>
            </a:pPr>
            <a:r>
              <a:rPr lang="de-CH" altLang="de-DE" sz="1500" dirty="0" smtClean="0"/>
              <a:t>Amt für Wirtschaft und Tourismus Graubünden</a:t>
            </a:r>
          </a:p>
          <a:p>
            <a:pPr eaLnBrk="1" hangingPunct="1">
              <a:lnSpc>
                <a:spcPts val="2100"/>
              </a:lnSpc>
              <a:defRPr/>
            </a:pPr>
            <a:r>
              <a:rPr lang="it-IT" altLang="de-DE" sz="1500" dirty="0" smtClean="0"/>
              <a:t>Uffizi per economia e turissem dal Grischun</a:t>
            </a:r>
            <a:endParaRPr lang="de-CH" altLang="de-DE" sz="1500" dirty="0" smtClean="0"/>
          </a:p>
          <a:p>
            <a:pPr eaLnBrk="1" hangingPunct="1">
              <a:lnSpc>
                <a:spcPts val="2100"/>
              </a:lnSpc>
              <a:defRPr/>
            </a:pPr>
            <a:r>
              <a:rPr lang="it-IT" altLang="de-DE" sz="1500" dirty="0" smtClean="0"/>
              <a:t>Ufficio dell’economia e del turismo dei Grigioni</a:t>
            </a:r>
            <a:endParaRPr lang="de-DE" altLang="de-DE" sz="1500" dirty="0" smtClean="0">
              <a:solidFill>
                <a:srgbClr val="3366FF"/>
              </a:solidFill>
            </a:endParaRPr>
          </a:p>
        </p:txBody>
      </p:sp>
      <p:pic>
        <p:nvPicPr>
          <p:cNvPr id="9" name="Grafik 16" descr="grb_logo_100_600dpi_rgb.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80288" y="6453188"/>
            <a:ext cx="1400175"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Rectangle 2"/>
          <p:cNvSpPr>
            <a:spLocks noGrp="1" noChangeArrowheads="1"/>
          </p:cNvSpPr>
          <p:nvPr>
            <p:ph type="subTitle" idx="1"/>
          </p:nvPr>
        </p:nvSpPr>
        <p:spPr>
          <a:xfrm>
            <a:off x="1349375" y="5653088"/>
            <a:ext cx="5310188" cy="439737"/>
          </a:xfrm>
        </p:spPr>
        <p:txBody>
          <a:bodyPr/>
          <a:lstStyle>
            <a:lvl1pPr>
              <a:defRPr/>
            </a:lvl1pPr>
          </a:lstStyle>
          <a:p>
            <a:r>
              <a:rPr lang="de-DE" smtClean="0"/>
              <a:t>Formatvorlage des Untertitelmasters durch Klicken bearbeiten</a:t>
            </a:r>
            <a:endParaRPr lang="de-CH"/>
          </a:p>
        </p:txBody>
      </p:sp>
      <p:sp>
        <p:nvSpPr>
          <p:cNvPr id="6147" name="Rectangle 3"/>
          <p:cNvSpPr>
            <a:spLocks noGrp="1" noChangeArrowheads="1"/>
          </p:cNvSpPr>
          <p:nvPr>
            <p:ph type="ctrTitle"/>
          </p:nvPr>
        </p:nvSpPr>
        <p:spPr>
          <a:xfrm>
            <a:off x="1331913" y="2159000"/>
            <a:ext cx="7488237" cy="1270000"/>
          </a:xfrm>
        </p:spPr>
        <p:txBody>
          <a:bodyPr/>
          <a:lstStyle>
            <a:lvl1pPr>
              <a:defRPr sz="3000"/>
            </a:lvl1pPr>
          </a:lstStyle>
          <a:p>
            <a:r>
              <a:rPr lang="de-DE" smtClean="0"/>
              <a:t>Titelmasterformat durch Klicken bearbeiten</a:t>
            </a:r>
            <a:endParaRPr lang="de-CH" dirty="0"/>
          </a:p>
        </p:txBody>
      </p:sp>
      <p:sp>
        <p:nvSpPr>
          <p:cNvPr id="10" name="Rectangle 15"/>
          <p:cNvSpPr>
            <a:spLocks noGrp="1" noChangeArrowheads="1"/>
          </p:cNvSpPr>
          <p:nvPr>
            <p:ph type="sldNum" sz="quarter" idx="10"/>
          </p:nvPr>
        </p:nvSpPr>
        <p:spPr/>
        <p:txBody>
          <a:bodyPr/>
          <a:lstStyle>
            <a:lvl1pPr>
              <a:defRPr/>
            </a:lvl1pPr>
          </a:lstStyle>
          <a:p>
            <a:pPr>
              <a:defRPr/>
            </a:pPr>
            <a:fld id="{897A5B52-48A7-42B5-81BB-1F35123E11CA}" type="slidenum">
              <a:rPr lang="de-CH" altLang="de-DE"/>
              <a:pPr>
                <a:defRPr/>
              </a:pPr>
              <a:t>‹Nr.›</a:t>
            </a:fld>
            <a:endParaRPr lang="de-CH" altLang="de-DE" dirty="0"/>
          </a:p>
        </p:txBody>
      </p:sp>
    </p:spTree>
    <p:extLst>
      <p:ext uri="{BB962C8B-B14F-4D97-AF65-F5344CB8AC3E}">
        <p14:creationId xmlns:p14="http://schemas.microsoft.com/office/powerpoint/2010/main" val="599575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5" name="Rectangle 29"/>
          <p:cNvSpPr>
            <a:spLocks noGrp="1" noChangeArrowheads="1"/>
          </p:cNvSpPr>
          <p:nvPr>
            <p:ph type="title"/>
          </p:nvPr>
        </p:nvSpPr>
        <p:spPr bwMode="auto">
          <a:xfrm>
            <a:off x="269875" y="719138"/>
            <a:ext cx="8478838" cy="428625"/>
          </a:xfrm>
          <a:prstGeom prst="rect">
            <a:avLst/>
          </a:prstGeom>
          <a:noFill/>
          <a:ln w="9525">
            <a:noFill/>
            <a:miter lim="800000"/>
            <a:headEnd/>
            <a:tailEnd/>
          </a:ln>
          <a:effectLst/>
        </p:spPr>
        <p:txBody>
          <a:bodyPr/>
          <a:lstStyle/>
          <a:p>
            <a:pPr lvl="0"/>
            <a:r>
              <a:rPr lang="de-DE" smtClean="0"/>
              <a:t>Titelmasterformat durch Klicken bearbeiten</a:t>
            </a:r>
            <a:endParaRPr lang="de-CH" smtClean="0"/>
          </a:p>
        </p:txBody>
      </p:sp>
      <p:sp>
        <p:nvSpPr>
          <p:cNvPr id="6" name="Rectangle 39"/>
          <p:cNvSpPr>
            <a:spLocks noGrp="1" noChangeArrowheads="1"/>
          </p:cNvSpPr>
          <p:nvPr>
            <p:ph idx="1"/>
          </p:nvPr>
        </p:nvSpPr>
        <p:spPr bwMode="auto">
          <a:xfrm>
            <a:off x="269875" y="1798638"/>
            <a:ext cx="8478838" cy="4437062"/>
          </a:xfrm>
          <a:prstGeom prst="rect">
            <a:avLst/>
          </a:prstGeom>
          <a:noFill/>
          <a:ln w="9525">
            <a:noFill/>
            <a:miter lim="800000"/>
            <a:headEnd/>
            <a:tailEnd/>
          </a:ln>
          <a:effectLst/>
        </p:spPr>
        <p:txBody>
          <a:bodyPr/>
          <a:lstStyle>
            <a:lvl1pPr>
              <a:defRPr b="0"/>
            </a:lvl1pPr>
          </a:lstStyle>
          <a:p>
            <a:pPr lvl="0"/>
            <a:r>
              <a:rPr lang="de-DE" noProof="0" smtClean="0"/>
              <a:t>Formatvorlagen des Textmasters bearbeiten</a:t>
            </a:r>
          </a:p>
        </p:txBody>
      </p:sp>
      <p:sp>
        <p:nvSpPr>
          <p:cNvPr id="4" name="Rectangle 35"/>
          <p:cNvSpPr>
            <a:spLocks noGrp="1" noChangeArrowheads="1"/>
          </p:cNvSpPr>
          <p:nvPr>
            <p:ph type="sldNum" sz="quarter" idx="10"/>
          </p:nvPr>
        </p:nvSpPr>
        <p:spPr>
          <a:ln/>
        </p:spPr>
        <p:txBody>
          <a:bodyPr/>
          <a:lstStyle>
            <a:lvl1pPr>
              <a:defRPr/>
            </a:lvl1pPr>
          </a:lstStyle>
          <a:p>
            <a:pPr>
              <a:defRPr/>
            </a:pPr>
            <a:fld id="{F266E1FD-AFE3-49D9-83AE-F329511EC0A1}" type="slidenum">
              <a:rPr lang="de-CH" altLang="de-DE"/>
              <a:pPr>
                <a:defRPr/>
              </a:pPr>
              <a:t>‹Nr.›</a:t>
            </a:fld>
            <a:endParaRPr lang="de-CH" altLang="de-DE" dirty="0"/>
          </a:p>
        </p:txBody>
      </p:sp>
    </p:spTree>
    <p:extLst>
      <p:ext uri="{BB962C8B-B14F-4D97-AF65-F5344CB8AC3E}">
        <p14:creationId xmlns:p14="http://schemas.microsoft.com/office/powerpoint/2010/main" val="2727509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FE32B847-00DC-48C8-866B-647286A2BBB2}" type="slidenum">
              <a:rPr lang="de-CH" altLang="de-DE"/>
              <a:pPr>
                <a:defRPr/>
              </a:pPr>
              <a:t>‹Nr.›</a:t>
            </a:fld>
            <a:endParaRPr lang="de-CH" altLang="de-DE" dirty="0"/>
          </a:p>
        </p:txBody>
      </p:sp>
    </p:spTree>
    <p:extLst>
      <p:ext uri="{BB962C8B-B14F-4D97-AF65-F5344CB8AC3E}">
        <p14:creationId xmlns:p14="http://schemas.microsoft.com/office/powerpoint/2010/main" val="29414815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oleObject" Target="../embeddings/oleObject1.bin"/><Relationship Id="rId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3" Type="http://schemas.openxmlformats.org/officeDocument/2006/relationships/vmlDrawing" Target="../drawings/vmlDrawing3.vml"/><Relationship Id="rId2" Type="http://schemas.openxmlformats.org/officeDocument/2006/relationships/theme" Target="../theme/theme2.xml"/><Relationship Id="rId1" Type="http://schemas.openxmlformats.org/officeDocument/2006/relationships/slideLayout" Target="../slideLayouts/slideLayout3.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oleObject" Target="../embeddings/oleObject3.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9"/>
          <p:cNvSpPr>
            <a:spLocks noGrp="1" noChangeArrowheads="1"/>
          </p:cNvSpPr>
          <p:nvPr>
            <p:ph type="title"/>
          </p:nvPr>
        </p:nvSpPr>
        <p:spPr bwMode="auto">
          <a:xfrm>
            <a:off x="269875" y="719138"/>
            <a:ext cx="847883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CH" altLang="de-DE" smtClean="0"/>
              <a:t>Titel</a:t>
            </a:r>
          </a:p>
        </p:txBody>
      </p:sp>
      <p:sp>
        <p:nvSpPr>
          <p:cNvPr id="1027" name="Line 31"/>
          <p:cNvSpPr>
            <a:spLocks noChangeShapeType="1"/>
          </p:cNvSpPr>
          <p:nvPr/>
        </p:nvSpPr>
        <p:spPr bwMode="auto">
          <a:xfrm>
            <a:off x="323850" y="6381750"/>
            <a:ext cx="8480425" cy="1588"/>
          </a:xfrm>
          <a:prstGeom prst="line">
            <a:avLst/>
          </a:prstGeom>
          <a:noFill/>
          <a:ln w="31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CH" dirty="0"/>
          </a:p>
        </p:txBody>
      </p:sp>
      <p:sp>
        <p:nvSpPr>
          <p:cNvPr id="1029" name="Text Box 34"/>
          <p:cNvSpPr txBox="1">
            <a:spLocks noChangeArrowheads="1"/>
          </p:cNvSpPr>
          <p:nvPr/>
        </p:nvSpPr>
        <p:spPr bwMode="auto">
          <a:xfrm>
            <a:off x="611188" y="201613"/>
            <a:ext cx="417671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pPr eaLnBrk="1" hangingPunct="1">
              <a:spcBef>
                <a:spcPct val="50000"/>
              </a:spcBef>
              <a:defRPr/>
            </a:pPr>
            <a:r>
              <a:rPr lang="de-DE" altLang="de-DE" sz="1200" dirty="0" smtClean="0">
                <a:solidFill>
                  <a:schemeClr val="tx1"/>
                </a:solidFill>
              </a:rPr>
              <a:t>Amt für Wirtschaft und Tourismus</a:t>
            </a:r>
            <a:endParaRPr lang="de-CH" altLang="de-DE" sz="1200" dirty="0" smtClean="0">
              <a:solidFill>
                <a:schemeClr val="tx1"/>
              </a:solidFill>
            </a:endParaRPr>
          </a:p>
        </p:txBody>
      </p:sp>
      <p:sp>
        <p:nvSpPr>
          <p:cNvPr id="4131" name="Rectangle 35"/>
          <p:cNvSpPr>
            <a:spLocks noGrp="1" noChangeArrowheads="1"/>
          </p:cNvSpPr>
          <p:nvPr>
            <p:ph type="sldNum" sz="quarter" idx="4"/>
          </p:nvPr>
        </p:nvSpPr>
        <p:spPr bwMode="auto">
          <a:xfrm>
            <a:off x="32766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solidFill>
                  <a:schemeClr val="tx1"/>
                </a:solidFill>
              </a:defRPr>
            </a:lvl1pPr>
          </a:lstStyle>
          <a:p>
            <a:pPr>
              <a:defRPr/>
            </a:pPr>
            <a:fld id="{29E4A684-D0B5-4FAC-8130-1AC37C1AF461}" type="slidenum">
              <a:rPr lang="de-CH" altLang="de-DE"/>
              <a:pPr>
                <a:defRPr/>
              </a:pPr>
              <a:t>‹Nr.›</a:t>
            </a:fld>
            <a:endParaRPr lang="de-CH" altLang="de-DE" dirty="0"/>
          </a:p>
        </p:txBody>
      </p:sp>
      <p:graphicFrame>
        <p:nvGraphicFramePr>
          <p:cNvPr id="1031" name="Object 36"/>
          <p:cNvGraphicFramePr>
            <a:graphicFrameLocks noChangeAspect="1"/>
          </p:cNvGraphicFramePr>
          <p:nvPr/>
        </p:nvGraphicFramePr>
        <p:xfrm>
          <a:off x="323850" y="188913"/>
          <a:ext cx="233363" cy="261937"/>
        </p:xfrm>
        <a:graphic>
          <a:graphicData uri="http://schemas.openxmlformats.org/presentationml/2006/ole">
            <mc:AlternateContent xmlns:mc="http://schemas.openxmlformats.org/markup-compatibility/2006">
              <mc:Choice xmlns:v="urn:schemas-microsoft-com:vml" Requires="v">
                <p:oleObj spid="_x0000_s1185" name="Photo Editor-Foto" r:id="rId5" imgW="5020376" imgH="5630061" progId="MSPhotoEd.3">
                  <p:embed/>
                </p:oleObj>
              </mc:Choice>
              <mc:Fallback>
                <p:oleObj name="Photo Editor-Foto" r:id="rId5" imgW="5020376" imgH="5630061" progId="MSPhotoEd.3">
                  <p:embed/>
                  <p:pic>
                    <p:nvPicPr>
                      <p:cNvPr id="0" name="Object 3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3850" y="188913"/>
                        <a:ext cx="233363" cy="261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2" name="Line 37"/>
          <p:cNvSpPr>
            <a:spLocks noChangeShapeType="1"/>
          </p:cNvSpPr>
          <p:nvPr/>
        </p:nvSpPr>
        <p:spPr bwMode="auto">
          <a:xfrm>
            <a:off x="323850" y="549275"/>
            <a:ext cx="8480425" cy="1588"/>
          </a:xfrm>
          <a:prstGeom prst="line">
            <a:avLst/>
          </a:prstGeom>
          <a:noFill/>
          <a:ln w="31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CH" dirty="0"/>
          </a:p>
        </p:txBody>
      </p:sp>
      <p:sp>
        <p:nvSpPr>
          <p:cNvPr id="1033" name="Rectangle 39"/>
          <p:cNvSpPr>
            <a:spLocks noGrp="1" noChangeArrowheads="1"/>
          </p:cNvSpPr>
          <p:nvPr>
            <p:ph type="body" idx="1"/>
          </p:nvPr>
        </p:nvSpPr>
        <p:spPr bwMode="auto">
          <a:xfrm>
            <a:off x="269875" y="1798638"/>
            <a:ext cx="8478838" cy="443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CH" altLang="de-DE" smtClean="0"/>
              <a:t>Text</a:t>
            </a:r>
          </a:p>
        </p:txBody>
      </p:sp>
      <p:pic>
        <p:nvPicPr>
          <p:cNvPr id="1034" name="Grafik 10" descr="grb_logo_100_600dpi_rgb.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7380288" y="6453188"/>
            <a:ext cx="1400175"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3" r:id="rId1"/>
    <p:sldLayoutId id="2147483681" r:id="rId2"/>
  </p:sldLayoutIdLst>
  <p:timing>
    <p:tnLst>
      <p:par>
        <p:cTn id="1" dur="indefinite" restart="never" nodeType="tmRoot"/>
      </p:par>
    </p:tnLst>
  </p:timing>
  <p:hf hdr="0" ftr="0" dt="0"/>
  <p:txStyles>
    <p:titleStyle>
      <a:lvl1pPr algn="l" rtl="0" eaLnBrk="1" fontAlgn="base" hangingPunct="1">
        <a:spcBef>
          <a:spcPct val="0"/>
        </a:spcBef>
        <a:spcAft>
          <a:spcPct val="0"/>
        </a:spcAft>
        <a:defRPr sz="2200" b="1">
          <a:solidFill>
            <a:schemeClr val="tx2"/>
          </a:solidFill>
          <a:latin typeface="+mj-lt"/>
          <a:ea typeface="+mj-ea"/>
          <a:cs typeface="+mj-cs"/>
        </a:defRPr>
      </a:lvl1pPr>
      <a:lvl2pPr algn="l" rtl="0" eaLnBrk="1" fontAlgn="base" hangingPunct="1">
        <a:spcBef>
          <a:spcPct val="0"/>
        </a:spcBef>
        <a:spcAft>
          <a:spcPct val="0"/>
        </a:spcAft>
        <a:defRPr sz="2200" b="1">
          <a:solidFill>
            <a:schemeClr val="tx2"/>
          </a:solidFill>
          <a:latin typeface="Arial" charset="0"/>
        </a:defRPr>
      </a:lvl2pPr>
      <a:lvl3pPr algn="l" rtl="0" eaLnBrk="1" fontAlgn="base" hangingPunct="1">
        <a:spcBef>
          <a:spcPct val="0"/>
        </a:spcBef>
        <a:spcAft>
          <a:spcPct val="0"/>
        </a:spcAft>
        <a:defRPr sz="2200" b="1">
          <a:solidFill>
            <a:schemeClr val="tx2"/>
          </a:solidFill>
          <a:latin typeface="Arial" charset="0"/>
        </a:defRPr>
      </a:lvl3pPr>
      <a:lvl4pPr algn="l" rtl="0" eaLnBrk="1" fontAlgn="base" hangingPunct="1">
        <a:spcBef>
          <a:spcPct val="0"/>
        </a:spcBef>
        <a:spcAft>
          <a:spcPct val="0"/>
        </a:spcAft>
        <a:defRPr sz="2200" b="1">
          <a:solidFill>
            <a:schemeClr val="tx2"/>
          </a:solidFill>
          <a:latin typeface="Arial" charset="0"/>
        </a:defRPr>
      </a:lvl4pPr>
      <a:lvl5pPr algn="l" rtl="0" eaLnBrk="1" fontAlgn="base" hangingPunct="1">
        <a:spcBef>
          <a:spcPct val="0"/>
        </a:spcBef>
        <a:spcAft>
          <a:spcPct val="0"/>
        </a:spcAft>
        <a:defRPr sz="2200" b="1">
          <a:solidFill>
            <a:schemeClr val="tx2"/>
          </a:solidFill>
          <a:latin typeface="Arial" charset="0"/>
        </a:defRPr>
      </a:lvl5pPr>
      <a:lvl6pPr marL="457200" algn="l" rtl="0" eaLnBrk="1" fontAlgn="base" hangingPunct="1">
        <a:spcBef>
          <a:spcPct val="0"/>
        </a:spcBef>
        <a:spcAft>
          <a:spcPct val="0"/>
        </a:spcAft>
        <a:defRPr sz="2200" b="1">
          <a:solidFill>
            <a:schemeClr val="tx2"/>
          </a:solidFill>
          <a:latin typeface="Arial" charset="0"/>
        </a:defRPr>
      </a:lvl6pPr>
      <a:lvl7pPr marL="914400" algn="l" rtl="0" eaLnBrk="1" fontAlgn="base" hangingPunct="1">
        <a:spcBef>
          <a:spcPct val="0"/>
        </a:spcBef>
        <a:spcAft>
          <a:spcPct val="0"/>
        </a:spcAft>
        <a:defRPr sz="2200" b="1">
          <a:solidFill>
            <a:schemeClr val="tx2"/>
          </a:solidFill>
          <a:latin typeface="Arial" charset="0"/>
        </a:defRPr>
      </a:lvl7pPr>
      <a:lvl8pPr marL="1371600" algn="l" rtl="0" eaLnBrk="1" fontAlgn="base" hangingPunct="1">
        <a:spcBef>
          <a:spcPct val="0"/>
        </a:spcBef>
        <a:spcAft>
          <a:spcPct val="0"/>
        </a:spcAft>
        <a:defRPr sz="2200" b="1">
          <a:solidFill>
            <a:schemeClr val="tx2"/>
          </a:solidFill>
          <a:latin typeface="Arial" charset="0"/>
        </a:defRPr>
      </a:lvl8pPr>
      <a:lvl9pPr marL="1828800" algn="l" rtl="0" eaLnBrk="1" fontAlgn="base" hangingPunct="1">
        <a:spcBef>
          <a:spcPct val="0"/>
        </a:spcBef>
        <a:spcAft>
          <a:spcPct val="0"/>
        </a:spcAft>
        <a:defRPr sz="2200" b="1">
          <a:solidFill>
            <a:schemeClr val="tx2"/>
          </a:solidFill>
          <a:latin typeface="Arial" charset="0"/>
        </a:defRPr>
      </a:lvl9pPr>
    </p:titleStyle>
    <p:bodyStyle>
      <a:lvl1pPr marL="342900" indent="-342900" algn="l" rtl="0" eaLnBrk="1" fontAlgn="base" hangingPunct="1">
        <a:spcBef>
          <a:spcPct val="20000"/>
        </a:spcBef>
        <a:spcAft>
          <a:spcPct val="0"/>
        </a:spcAft>
        <a:defRPr>
          <a:solidFill>
            <a:schemeClr val="tx1"/>
          </a:solidFill>
          <a:latin typeface="+mn-lt"/>
          <a:ea typeface="+mn-ea"/>
          <a:cs typeface="+mn-cs"/>
        </a:defRPr>
      </a:lvl1pPr>
      <a:lvl2pPr marL="179388" indent="277813" algn="l" rtl="0" eaLnBrk="1" fontAlgn="base" hangingPunct="1">
        <a:spcBef>
          <a:spcPct val="20000"/>
        </a:spcBef>
        <a:spcAft>
          <a:spcPct val="0"/>
        </a:spcAft>
        <a:defRPr b="1">
          <a:solidFill>
            <a:schemeClr val="tx1"/>
          </a:solidFill>
          <a:latin typeface="+mn-lt"/>
        </a:defRPr>
      </a:lvl2pPr>
      <a:lvl3pPr marL="1931988" indent="-228600" algn="l" rtl="0" eaLnBrk="1" fontAlgn="base" hangingPunct="1">
        <a:spcBef>
          <a:spcPct val="20000"/>
        </a:spcBef>
        <a:spcAft>
          <a:spcPct val="0"/>
        </a:spcAft>
        <a:defRPr sz="2400">
          <a:solidFill>
            <a:schemeClr val="tx1"/>
          </a:solidFill>
          <a:latin typeface="+mn-lt"/>
        </a:defRPr>
      </a:lvl3pPr>
      <a:lvl4pPr marL="2339975" indent="-228600" algn="l" rtl="0" eaLnBrk="1" fontAlgn="base" hangingPunct="1">
        <a:spcBef>
          <a:spcPct val="20000"/>
        </a:spcBef>
        <a:spcAft>
          <a:spcPct val="0"/>
        </a:spcAft>
        <a:defRPr sz="2000">
          <a:solidFill>
            <a:schemeClr val="tx1"/>
          </a:solidFill>
          <a:latin typeface="+mn-lt"/>
        </a:defRPr>
      </a:lvl4pPr>
      <a:lvl5pPr marL="2747963" indent="-228600" algn="l" rtl="0" eaLnBrk="1" fontAlgn="base" hangingPunct="1">
        <a:spcBef>
          <a:spcPct val="20000"/>
        </a:spcBef>
        <a:spcAft>
          <a:spcPct val="0"/>
        </a:spcAft>
        <a:buChar char="»"/>
        <a:defRPr sz="2000">
          <a:solidFill>
            <a:schemeClr val="tx1"/>
          </a:solidFill>
          <a:latin typeface="+mn-lt"/>
        </a:defRPr>
      </a:lvl5pPr>
      <a:lvl6pPr marL="3205163" indent="-228600" algn="l" rtl="0" eaLnBrk="1" fontAlgn="base" hangingPunct="1">
        <a:spcBef>
          <a:spcPct val="20000"/>
        </a:spcBef>
        <a:spcAft>
          <a:spcPct val="0"/>
        </a:spcAft>
        <a:buChar char="»"/>
        <a:defRPr sz="2000">
          <a:solidFill>
            <a:schemeClr val="tx1"/>
          </a:solidFill>
          <a:latin typeface="+mn-lt"/>
        </a:defRPr>
      </a:lvl6pPr>
      <a:lvl7pPr marL="3662363" indent="-228600" algn="l" rtl="0" eaLnBrk="1" fontAlgn="base" hangingPunct="1">
        <a:spcBef>
          <a:spcPct val="20000"/>
        </a:spcBef>
        <a:spcAft>
          <a:spcPct val="0"/>
        </a:spcAft>
        <a:buChar char="»"/>
        <a:defRPr sz="2000">
          <a:solidFill>
            <a:schemeClr val="tx1"/>
          </a:solidFill>
          <a:latin typeface="+mn-lt"/>
        </a:defRPr>
      </a:lvl7pPr>
      <a:lvl8pPr marL="4119563" indent="-228600" algn="l" rtl="0" eaLnBrk="1" fontAlgn="base" hangingPunct="1">
        <a:spcBef>
          <a:spcPct val="20000"/>
        </a:spcBef>
        <a:spcAft>
          <a:spcPct val="0"/>
        </a:spcAft>
        <a:buChar char="»"/>
        <a:defRPr sz="2000">
          <a:solidFill>
            <a:schemeClr val="tx1"/>
          </a:solidFill>
          <a:latin typeface="+mn-lt"/>
        </a:defRPr>
      </a:lvl8pPr>
      <a:lvl9pPr marL="4576763"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358775" y="358775"/>
          <a:ext cx="706438" cy="792163"/>
        </p:xfrm>
        <a:graphic>
          <a:graphicData uri="http://schemas.openxmlformats.org/presentationml/2006/ole">
            <mc:AlternateContent xmlns:mc="http://schemas.openxmlformats.org/markup-compatibility/2006">
              <mc:Choice xmlns:v="urn:schemas-microsoft-com:vml" Requires="v">
                <p:oleObj spid="_x0000_s2208" name="Photo Editor-Foto" r:id="rId4" imgW="5020376" imgH="5630061" progId="MSPhotoEd.3">
                  <p:embed/>
                </p:oleObj>
              </mc:Choice>
              <mc:Fallback>
                <p:oleObj name="Photo Editor-Foto" r:id="rId4" imgW="5020376" imgH="5630061" progId="MSPhotoEd.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775" y="358775"/>
                        <a:ext cx="706438"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1" name="Line 4"/>
          <p:cNvSpPr>
            <a:spLocks noChangeShapeType="1"/>
          </p:cNvSpPr>
          <p:nvPr/>
        </p:nvSpPr>
        <p:spPr bwMode="auto">
          <a:xfrm>
            <a:off x="1438275" y="1150938"/>
            <a:ext cx="7461250" cy="15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CH" dirty="0"/>
          </a:p>
        </p:txBody>
      </p:sp>
      <p:sp>
        <p:nvSpPr>
          <p:cNvPr id="2052" name="Text Box 6"/>
          <p:cNvSpPr txBox="1">
            <a:spLocks noChangeArrowheads="1"/>
          </p:cNvSpPr>
          <p:nvPr/>
        </p:nvSpPr>
        <p:spPr bwMode="auto">
          <a:xfrm>
            <a:off x="323850" y="6381750"/>
            <a:ext cx="36004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pPr eaLnBrk="1" hangingPunct="1">
              <a:spcBef>
                <a:spcPct val="50000"/>
              </a:spcBef>
              <a:defRPr/>
            </a:pPr>
            <a:r>
              <a:rPr lang="de-CH" altLang="de-DE" sz="1200" dirty="0" smtClean="0">
                <a:solidFill>
                  <a:schemeClr val="tx1"/>
                </a:solidFill>
              </a:rPr>
              <a:t>Abteilung</a:t>
            </a:r>
          </a:p>
        </p:txBody>
      </p:sp>
      <p:sp>
        <p:nvSpPr>
          <p:cNvPr id="11273" name="Rectangle 9"/>
          <p:cNvSpPr>
            <a:spLocks noGrp="1" noChangeArrowheads="1"/>
          </p:cNvSpPr>
          <p:nvPr>
            <p:ph type="sldNum" sz="quarter" idx="4"/>
          </p:nvPr>
        </p:nvSpPr>
        <p:spPr bwMode="auto">
          <a:xfrm>
            <a:off x="32766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solidFill>
                  <a:schemeClr val="tx1"/>
                </a:solidFill>
              </a:defRPr>
            </a:lvl1pPr>
          </a:lstStyle>
          <a:p>
            <a:pPr>
              <a:defRPr/>
            </a:pPr>
            <a:fld id="{F064F8D9-B850-4D6A-8959-3B78FE6B6A55}" type="slidenum">
              <a:rPr lang="de-CH" altLang="de-DE"/>
              <a:pPr>
                <a:defRPr/>
              </a:pPr>
              <a:t>‹Nr.›</a:t>
            </a:fld>
            <a:endParaRPr lang="de-CH" altLang="de-DE" dirty="0"/>
          </a:p>
        </p:txBody>
      </p:sp>
      <p:sp>
        <p:nvSpPr>
          <p:cNvPr id="2055" name="Text Box 10"/>
          <p:cNvSpPr txBox="1">
            <a:spLocks noChangeArrowheads="1"/>
          </p:cNvSpPr>
          <p:nvPr/>
        </p:nvSpPr>
        <p:spPr bwMode="auto">
          <a:xfrm>
            <a:off x="1349375" y="2159000"/>
            <a:ext cx="756126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pPr eaLnBrk="1" hangingPunct="1">
              <a:spcBef>
                <a:spcPct val="50000"/>
              </a:spcBef>
              <a:defRPr/>
            </a:pPr>
            <a:r>
              <a:rPr lang="de-CH" altLang="de-DE" dirty="0" smtClean="0">
                <a:solidFill>
                  <a:schemeClr val="tx1"/>
                </a:solidFill>
              </a:rPr>
              <a:t>Besten Dank für Ihr Interesse</a:t>
            </a:r>
          </a:p>
        </p:txBody>
      </p:sp>
      <p:sp>
        <p:nvSpPr>
          <p:cNvPr id="2056" name="Text Box 3"/>
          <p:cNvSpPr txBox="1">
            <a:spLocks noChangeArrowheads="1"/>
          </p:cNvSpPr>
          <p:nvPr/>
        </p:nvSpPr>
        <p:spPr bwMode="auto">
          <a:xfrm>
            <a:off x="1349375" y="260350"/>
            <a:ext cx="7793038"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pPr eaLnBrk="1" hangingPunct="1">
              <a:lnSpc>
                <a:spcPts val="2100"/>
              </a:lnSpc>
              <a:defRPr/>
            </a:pPr>
            <a:r>
              <a:rPr lang="de-CH" altLang="de-DE" sz="1500" dirty="0" smtClean="0"/>
              <a:t>Amt für Wirtschaft und Tourismus Graubünden</a:t>
            </a:r>
          </a:p>
          <a:p>
            <a:pPr eaLnBrk="1" hangingPunct="1">
              <a:lnSpc>
                <a:spcPts val="2100"/>
              </a:lnSpc>
              <a:defRPr/>
            </a:pPr>
            <a:r>
              <a:rPr lang="it-IT" altLang="de-DE" sz="1500" dirty="0" smtClean="0"/>
              <a:t>Uffizi per economia e turissem dal Grischun</a:t>
            </a:r>
            <a:endParaRPr lang="de-CH" altLang="de-DE" sz="1500" dirty="0" smtClean="0"/>
          </a:p>
          <a:p>
            <a:pPr eaLnBrk="1" hangingPunct="1">
              <a:lnSpc>
                <a:spcPts val="2100"/>
              </a:lnSpc>
              <a:defRPr/>
            </a:pPr>
            <a:r>
              <a:rPr lang="it-IT" altLang="de-DE" sz="1500" dirty="0" smtClean="0"/>
              <a:t>Ufficio dell’economia e del turismo dei Grigioni</a:t>
            </a:r>
            <a:endParaRPr lang="de-DE" altLang="de-DE" sz="1500" dirty="0" smtClean="0">
              <a:solidFill>
                <a:srgbClr val="3366FF"/>
              </a:solidFill>
            </a:endParaRPr>
          </a:p>
        </p:txBody>
      </p:sp>
      <p:pic>
        <p:nvPicPr>
          <p:cNvPr id="2057" name="Grafik 9" descr="grb_logo_100_600dpi_rgb.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380288" y="6453188"/>
            <a:ext cx="1400175"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2" r:id="rId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ctrTitle"/>
          </p:nvPr>
        </p:nvSpPr>
        <p:spPr>
          <a:xfrm>
            <a:off x="1331913" y="2159000"/>
            <a:ext cx="7488237" cy="1846263"/>
          </a:xfrm>
        </p:spPr>
        <p:txBody>
          <a:bodyPr/>
          <a:lstStyle/>
          <a:p>
            <a:pPr eaLnBrk="1" hangingPunct="1"/>
            <a:r>
              <a:rPr lang="de-DE" altLang="de-DE" sz="2600" dirty="0" smtClean="0">
                <a:solidFill>
                  <a:srgbClr val="C00000"/>
                </a:solidFill>
              </a:rPr>
              <a:t>Bündner Hotellerie: Entwicklung der Nachfrage in der Wintersaison 2020/21</a:t>
            </a:r>
            <a:br>
              <a:rPr lang="de-DE" altLang="de-DE" sz="2600" dirty="0" smtClean="0">
                <a:solidFill>
                  <a:srgbClr val="C00000"/>
                </a:solidFill>
              </a:rPr>
            </a:br>
            <a:r>
              <a:rPr lang="de-DE" altLang="de-DE" sz="2600" dirty="0" smtClean="0">
                <a:solidFill>
                  <a:srgbClr val="C00000"/>
                </a:solidFill>
              </a:rPr>
              <a:t/>
            </a:r>
            <a:br>
              <a:rPr lang="de-DE" altLang="de-DE" sz="2600" dirty="0" smtClean="0">
                <a:solidFill>
                  <a:srgbClr val="C00000"/>
                </a:solidFill>
              </a:rPr>
            </a:br>
            <a:r>
              <a:rPr lang="de-DE" altLang="de-DE" sz="1400" dirty="0" smtClean="0">
                <a:solidFill>
                  <a:srgbClr val="C00000"/>
                </a:solidFill>
                <a:latin typeface="Arial" panose="020B0604020202020204" pitchFamily="34" charset="0"/>
                <a:cs typeface="Arial" panose="020B0604020202020204" pitchFamily="34" charset="0"/>
              </a:rPr>
              <a:t>11. Blitzumfrage bei Vorstandsmitgliedern HSGR vom 4./5. Februar 2021</a:t>
            </a:r>
            <a:endParaRPr lang="de-DE" altLang="de-DE" sz="2600" dirty="0" smtClean="0">
              <a:solidFill>
                <a:srgbClr val="C00000"/>
              </a:solidFill>
            </a:endParaRPr>
          </a:p>
        </p:txBody>
      </p:sp>
      <p:sp>
        <p:nvSpPr>
          <p:cNvPr id="5124" name="Rectangle 3"/>
          <p:cNvSpPr>
            <a:spLocks noGrp="1" noChangeArrowheads="1"/>
          </p:cNvSpPr>
          <p:nvPr>
            <p:ph type="subTitle" idx="1"/>
          </p:nvPr>
        </p:nvSpPr>
        <p:spPr>
          <a:xfrm>
            <a:off x="1362075" y="5654675"/>
            <a:ext cx="5299075" cy="439738"/>
          </a:xfrm>
        </p:spPr>
        <p:txBody>
          <a:bodyPr wrap="none"/>
          <a:lstStyle/>
          <a:p>
            <a:pPr marL="0" indent="0" eaLnBrk="1" hangingPunct="1"/>
            <a:r>
              <a:rPr lang="de-DE" altLang="de-DE" dirty="0" smtClean="0"/>
              <a:t>HotellerieSuisse Graubünden / AWT, 8. Februar 2021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b="1">
                <a:solidFill>
                  <a:schemeClr val="tx2"/>
                </a:solidFill>
                <a:latin typeface="Arial" panose="020B0604020202020204" pitchFamily="34" charset="0"/>
              </a:defRPr>
            </a:lvl1pPr>
            <a:lvl2pPr marL="742950" indent="-285750">
              <a:defRPr sz="3000" b="1">
                <a:solidFill>
                  <a:schemeClr val="tx2"/>
                </a:solidFill>
                <a:latin typeface="Arial" panose="020B0604020202020204" pitchFamily="34" charset="0"/>
              </a:defRPr>
            </a:lvl2pPr>
            <a:lvl3pPr marL="1143000" indent="-228600">
              <a:defRPr sz="3000" b="1">
                <a:solidFill>
                  <a:schemeClr val="tx2"/>
                </a:solidFill>
                <a:latin typeface="Arial" panose="020B0604020202020204" pitchFamily="34" charset="0"/>
              </a:defRPr>
            </a:lvl3pPr>
            <a:lvl4pPr marL="1600200" indent="-228600">
              <a:defRPr sz="3000" b="1">
                <a:solidFill>
                  <a:schemeClr val="tx2"/>
                </a:solidFill>
                <a:latin typeface="Arial" panose="020B0604020202020204" pitchFamily="34" charset="0"/>
              </a:defRPr>
            </a:lvl4pPr>
            <a:lvl5pPr marL="2057400" indent="-228600">
              <a:defRPr sz="3000" b="1">
                <a:solidFill>
                  <a:schemeClr val="tx2"/>
                </a:solidFill>
                <a:latin typeface="Arial" panose="020B0604020202020204" pitchFamily="34" charset="0"/>
              </a:defRPr>
            </a:lvl5pPr>
            <a:lvl6pPr marL="2514600" indent="-228600" eaLnBrk="0" fontAlgn="base" hangingPunct="0">
              <a:spcBef>
                <a:spcPct val="0"/>
              </a:spcBef>
              <a:spcAft>
                <a:spcPct val="0"/>
              </a:spcAft>
              <a:defRPr sz="3000" b="1">
                <a:solidFill>
                  <a:schemeClr val="tx2"/>
                </a:solidFill>
                <a:latin typeface="Arial" panose="020B0604020202020204" pitchFamily="34" charset="0"/>
              </a:defRPr>
            </a:lvl6pPr>
            <a:lvl7pPr marL="2971800" indent="-228600" eaLnBrk="0" fontAlgn="base" hangingPunct="0">
              <a:spcBef>
                <a:spcPct val="0"/>
              </a:spcBef>
              <a:spcAft>
                <a:spcPct val="0"/>
              </a:spcAft>
              <a:defRPr sz="3000" b="1">
                <a:solidFill>
                  <a:schemeClr val="tx2"/>
                </a:solidFill>
                <a:latin typeface="Arial" panose="020B0604020202020204" pitchFamily="34" charset="0"/>
              </a:defRPr>
            </a:lvl7pPr>
            <a:lvl8pPr marL="3429000" indent="-228600" eaLnBrk="0" fontAlgn="base" hangingPunct="0">
              <a:spcBef>
                <a:spcPct val="0"/>
              </a:spcBef>
              <a:spcAft>
                <a:spcPct val="0"/>
              </a:spcAft>
              <a:defRPr sz="3000" b="1">
                <a:solidFill>
                  <a:schemeClr val="tx2"/>
                </a:solidFill>
                <a:latin typeface="Arial" panose="020B0604020202020204" pitchFamily="34" charset="0"/>
              </a:defRPr>
            </a:lvl8pPr>
            <a:lvl9pPr marL="3886200" indent="-228600" eaLnBrk="0" fontAlgn="base" hangingPunct="0">
              <a:spcBef>
                <a:spcPct val="0"/>
              </a:spcBef>
              <a:spcAft>
                <a:spcPct val="0"/>
              </a:spcAft>
              <a:defRPr sz="3000" b="1">
                <a:solidFill>
                  <a:schemeClr val="tx2"/>
                </a:solidFill>
                <a:latin typeface="Arial" panose="020B0604020202020204" pitchFamily="34" charset="0"/>
              </a:defRPr>
            </a:lvl9pPr>
          </a:lstStyle>
          <a:p>
            <a:fld id="{2947A534-F498-4679-8E59-3B15619D1A5A}" type="slidenum">
              <a:rPr lang="de-CH" altLang="de-DE" sz="1000" b="0" smtClean="0">
                <a:solidFill>
                  <a:schemeClr val="tx1"/>
                </a:solidFill>
              </a:rPr>
              <a:pPr/>
              <a:t>2</a:t>
            </a:fld>
            <a:endParaRPr lang="de-CH" altLang="de-DE" sz="1000" b="0" dirty="0" smtClean="0">
              <a:solidFill>
                <a:schemeClr val="tx1"/>
              </a:solidFill>
            </a:endParaRPr>
          </a:p>
        </p:txBody>
      </p:sp>
      <p:sp>
        <p:nvSpPr>
          <p:cNvPr id="6147" name="Rectangle 2"/>
          <p:cNvSpPr>
            <a:spLocks noGrp="1" noChangeArrowheads="1"/>
          </p:cNvSpPr>
          <p:nvPr>
            <p:ph type="title"/>
          </p:nvPr>
        </p:nvSpPr>
        <p:spPr>
          <a:xfrm>
            <a:off x="269875" y="719138"/>
            <a:ext cx="8478838" cy="909637"/>
          </a:xfrm>
          <a:ln/>
        </p:spPr>
        <p:txBody>
          <a:bodyPr/>
          <a:lstStyle/>
          <a:p>
            <a:pPr eaLnBrk="1" hangingPunct="1"/>
            <a:r>
              <a:rPr lang="de-DE" altLang="de-DE" dirty="0" smtClean="0">
                <a:solidFill>
                  <a:srgbClr val="C00000"/>
                </a:solidFill>
              </a:rPr>
              <a:t>Ziel und Design der Umfrage 11</a:t>
            </a:r>
            <a:br>
              <a:rPr lang="de-DE" altLang="de-DE" dirty="0" smtClean="0">
                <a:solidFill>
                  <a:srgbClr val="C00000"/>
                </a:solidFill>
              </a:rPr>
            </a:br>
            <a:endParaRPr lang="de-DE" altLang="de-DE" dirty="0" smtClean="0">
              <a:solidFill>
                <a:srgbClr val="C00000"/>
              </a:solidFill>
            </a:endParaRPr>
          </a:p>
        </p:txBody>
      </p:sp>
      <p:sp>
        <p:nvSpPr>
          <p:cNvPr id="6148" name="Rectangle 3"/>
          <p:cNvSpPr>
            <a:spLocks noGrp="1" noChangeArrowheads="1"/>
          </p:cNvSpPr>
          <p:nvPr>
            <p:ph type="body" idx="4294967295"/>
          </p:nvPr>
        </p:nvSpPr>
        <p:spPr/>
        <p:txBody>
          <a:bodyPr/>
          <a:lstStyle/>
          <a:p>
            <a:pPr marL="285750" indent="-285750" algn="just" eaLnBrk="1" hangingPunct="1">
              <a:spcBef>
                <a:spcPts val="600"/>
              </a:spcBef>
              <a:spcAft>
                <a:spcPts val="600"/>
              </a:spcAft>
              <a:buFont typeface="Symbol" panose="05050102010706020507" pitchFamily="18" charset="2"/>
              <a:buChar char="-"/>
            </a:pPr>
            <a:r>
              <a:rPr lang="de-DE" altLang="de-DE" sz="1600" dirty="0" smtClean="0"/>
              <a:t>Ziel: Aktuelle Aussage zum Verlauf des laufenden Winters 2020/21 in der Bündner Hotellerie sowie den weiteren </a:t>
            </a:r>
            <a:r>
              <a:rPr lang="de-DE" altLang="de-DE" sz="1600" dirty="0" smtClean="0"/>
              <a:t>Erwartungen.</a:t>
            </a:r>
            <a:endParaRPr lang="de-DE" altLang="de-DE" sz="1600" dirty="0" smtClean="0"/>
          </a:p>
          <a:p>
            <a:pPr marL="285750" indent="-285750" algn="just" eaLnBrk="1" hangingPunct="1">
              <a:spcBef>
                <a:spcPts val="600"/>
              </a:spcBef>
              <a:spcAft>
                <a:spcPts val="600"/>
              </a:spcAft>
              <a:buFont typeface="Symbol" panose="05050102010706020507" pitchFamily="18" charset="2"/>
              <a:buChar char="-"/>
            </a:pPr>
            <a:r>
              <a:rPr lang="de-DE" altLang="de-DE" sz="1600" dirty="0" smtClean="0"/>
              <a:t>Vergleich zu den Resultaten vorhergehender Umfragen aufgrund anderer Fragestellungen und Betrachtungsräume dieses Mal nicht direkt </a:t>
            </a:r>
            <a:r>
              <a:rPr lang="de-DE" altLang="de-DE" sz="1600" dirty="0" smtClean="0"/>
              <a:t>möglich.</a:t>
            </a:r>
            <a:endParaRPr lang="de-DE" altLang="de-DE" sz="1600" dirty="0" smtClean="0"/>
          </a:p>
          <a:p>
            <a:pPr marL="285750" indent="-285750" algn="just" eaLnBrk="1" hangingPunct="1">
              <a:spcBef>
                <a:spcPts val="600"/>
              </a:spcBef>
              <a:spcAft>
                <a:spcPts val="600"/>
              </a:spcAft>
              <a:buFont typeface="Symbol" panose="05050102010706020507" pitchFamily="18" charset="2"/>
              <a:buChar char="-"/>
            </a:pPr>
            <a:r>
              <a:rPr lang="de-DE" altLang="de-DE" sz="1600" dirty="0" smtClean="0"/>
              <a:t>Formulierung von drei geschlossenen Fragen durch </a:t>
            </a:r>
            <a:r>
              <a:rPr lang="de-DE" altLang="de-DE" sz="1600" dirty="0" smtClean="0"/>
              <a:t>HSGR/AWT.</a:t>
            </a:r>
            <a:endParaRPr lang="de-DE" altLang="de-DE" sz="1600" dirty="0" smtClean="0"/>
          </a:p>
          <a:p>
            <a:pPr marL="285750" indent="-285750" algn="just" eaLnBrk="1" hangingPunct="1">
              <a:spcBef>
                <a:spcPts val="600"/>
              </a:spcBef>
              <a:spcAft>
                <a:spcPts val="600"/>
              </a:spcAft>
              <a:buFont typeface="Symbol" panose="05050102010706020507" pitchFamily="18" charset="2"/>
              <a:buChar char="-"/>
            </a:pPr>
            <a:r>
              <a:rPr lang="de-DE" altLang="de-DE" sz="1600" dirty="0" smtClean="0"/>
              <a:t>Versand Umfrage durch Geschäftsstelle HSGR an Vorstandsmitglieder am Donnerstag, 4. </a:t>
            </a:r>
            <a:r>
              <a:rPr lang="de-DE" altLang="de-DE" sz="1600" dirty="0" smtClean="0"/>
              <a:t>Februar.</a:t>
            </a:r>
            <a:endParaRPr lang="de-DE" altLang="de-DE" sz="1600" dirty="0" smtClean="0"/>
          </a:p>
          <a:p>
            <a:pPr marL="285750" indent="-285750" algn="just" eaLnBrk="1" hangingPunct="1">
              <a:spcBef>
                <a:spcPts val="600"/>
              </a:spcBef>
              <a:spcAft>
                <a:spcPts val="600"/>
              </a:spcAft>
              <a:buFont typeface="Symbol" panose="05050102010706020507" pitchFamily="18" charset="2"/>
              <a:buChar char="-"/>
            </a:pPr>
            <a:r>
              <a:rPr lang="de-DE" altLang="de-DE" sz="1600" dirty="0" smtClean="0"/>
              <a:t>Dreizehn Antworten bis Samstag, 6. Februar </a:t>
            </a:r>
            <a:r>
              <a:rPr lang="de-DE" altLang="de-DE" sz="1600" dirty="0" smtClean="0"/>
              <a:t>eingegangen. </a:t>
            </a:r>
            <a:endParaRPr lang="de-DE" altLang="de-DE" sz="1600" dirty="0" smtClean="0"/>
          </a:p>
          <a:p>
            <a:pPr marL="285750" indent="-285750" algn="just" eaLnBrk="1" hangingPunct="1">
              <a:spcBef>
                <a:spcPts val="600"/>
              </a:spcBef>
              <a:spcAft>
                <a:spcPts val="600"/>
              </a:spcAft>
              <a:buFont typeface="Symbol" panose="05050102010706020507" pitchFamily="18" charset="2"/>
              <a:buChar char="-"/>
            </a:pPr>
            <a:r>
              <a:rPr lang="de-DE" altLang="de-DE" sz="1600" dirty="0" smtClean="0"/>
              <a:t>Einschränkungen der Aussagekraft: Keine Gewichtung der Resultate, keine </a:t>
            </a:r>
            <a:r>
              <a:rPr lang="de-DE" altLang="de-DE" sz="1600" dirty="0" err="1" smtClean="0"/>
              <a:t>Plausibilisie-rung</a:t>
            </a:r>
            <a:r>
              <a:rPr lang="de-DE" altLang="de-DE" sz="1600" dirty="0" smtClean="0"/>
              <a:t>.</a:t>
            </a:r>
            <a:endParaRPr lang="de-DE" altLang="de-DE" sz="16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solidFill>
                  <a:srgbClr val="C00000"/>
                </a:solidFill>
              </a:rPr>
              <a:t>Frage 1: Änderung Logiernächte Januar 2021</a:t>
            </a:r>
            <a:endParaRPr lang="de-CH" dirty="0">
              <a:solidFill>
                <a:srgbClr val="C00000"/>
              </a:solidFill>
            </a:endParaRPr>
          </a:p>
        </p:txBody>
      </p:sp>
      <p:sp>
        <p:nvSpPr>
          <p:cNvPr id="3" name="Inhaltsplatzhalter 2"/>
          <p:cNvSpPr>
            <a:spLocks noGrp="1"/>
          </p:cNvSpPr>
          <p:nvPr>
            <p:ph idx="1"/>
          </p:nvPr>
        </p:nvSpPr>
        <p:spPr/>
        <p:txBody>
          <a:bodyPr/>
          <a:lstStyle/>
          <a:p>
            <a:pPr algn="just"/>
            <a:r>
              <a:rPr lang="de-CH" sz="1600" i="1" dirty="0"/>
              <a:t>Frage:	Wie beurteilen Sie die Entwicklung der Zahl der Hotelübernachtungen in Ihrer </a:t>
            </a:r>
            <a:r>
              <a:rPr lang="de-CH" sz="1600" i="1" dirty="0" smtClean="0"/>
              <a:t>	Region </a:t>
            </a:r>
            <a:r>
              <a:rPr lang="de-CH" sz="1600" i="1" dirty="0"/>
              <a:t>im Januar 2021 im Vergleich zum Vorjahr? </a:t>
            </a:r>
            <a:endParaRPr lang="de-CH" sz="1600" i="1" dirty="0" smtClean="0"/>
          </a:p>
          <a:p>
            <a:pPr algn="just"/>
            <a:endParaRPr lang="de-CH" sz="1600" i="1" dirty="0" smtClean="0"/>
          </a:p>
          <a:p>
            <a:r>
              <a:rPr lang="de-CH" sz="1600" b="1" dirty="0">
                <a:solidFill>
                  <a:srgbClr val="C00000"/>
                </a:solidFill>
              </a:rPr>
              <a:t>Mittel	 </a:t>
            </a:r>
            <a:r>
              <a:rPr lang="de-CH" sz="1600" b="1" dirty="0" smtClean="0">
                <a:solidFill>
                  <a:srgbClr val="C00000"/>
                </a:solidFill>
              </a:rPr>
              <a:t> </a:t>
            </a:r>
            <a:r>
              <a:rPr lang="de-CH" sz="1600" dirty="0" smtClean="0">
                <a:solidFill>
                  <a:srgbClr val="C00000"/>
                </a:solidFill>
              </a:rPr>
              <a:t>-41.7 Prozent</a:t>
            </a:r>
            <a:endParaRPr lang="de-CH" sz="1600" b="1" dirty="0"/>
          </a:p>
          <a:p>
            <a:r>
              <a:rPr lang="de-CH" sz="1600" b="1" dirty="0"/>
              <a:t>Median	</a:t>
            </a:r>
            <a:r>
              <a:rPr lang="de-CH" sz="1600" b="1" dirty="0" smtClean="0"/>
              <a:t>  </a:t>
            </a:r>
            <a:r>
              <a:rPr lang="de-CH" sz="1600" dirty="0" smtClean="0"/>
              <a:t>-35.0 Prozent</a:t>
            </a:r>
            <a:endParaRPr lang="de-CH" sz="1600" b="1" dirty="0"/>
          </a:p>
          <a:p>
            <a:r>
              <a:rPr lang="de-CH" sz="1600" b="1" dirty="0"/>
              <a:t>Max.	</a:t>
            </a:r>
            <a:r>
              <a:rPr lang="de-CH" sz="1600" dirty="0" smtClean="0"/>
              <a:t>  </a:t>
            </a:r>
            <a:r>
              <a:rPr lang="de-CH" sz="1600" dirty="0"/>
              <a:t> </a:t>
            </a:r>
            <a:r>
              <a:rPr lang="de-CH" sz="1600" dirty="0" smtClean="0"/>
              <a:t>  0.0 Prozent</a:t>
            </a:r>
            <a:endParaRPr lang="de-CH" sz="1600" b="1" dirty="0"/>
          </a:p>
          <a:p>
            <a:r>
              <a:rPr lang="de-CH" sz="1600" b="1" dirty="0"/>
              <a:t>Min.	</a:t>
            </a:r>
            <a:r>
              <a:rPr lang="de-CH" sz="1600" b="1" dirty="0" smtClean="0"/>
              <a:t>  </a:t>
            </a:r>
            <a:r>
              <a:rPr lang="de-CH" sz="1600" dirty="0" smtClean="0"/>
              <a:t>-80.0 Prozent</a:t>
            </a:r>
          </a:p>
          <a:p>
            <a:endParaRPr lang="de-CH" sz="1600" dirty="0"/>
          </a:p>
          <a:p>
            <a:pPr marL="0" indent="0" algn="just"/>
            <a:r>
              <a:rPr lang="de-CH" sz="1600" dirty="0" smtClean="0"/>
              <a:t>Praktisch alle Sektionen verzeichneten im Januar deutlich weniger Frequenzen als im Vorjahr. Die Spannweite von einer mehr oder weniger stabilen Anzahl Logiernächte bis zu einem Einbruch von 80 Prozent ist aber beträchtlich. Die grössten Rückgänge waren gemäss den Angaben in einigen Sektionen des Oberengadins sowie im städtischen Raum Chur zu verzeichnen. Teils wird auf das kurzfristige, eher vom Wetter abhängige Buchungsverhalten hingewiesen.</a:t>
            </a:r>
            <a:endParaRPr lang="de-CH" sz="1600" dirty="0"/>
          </a:p>
        </p:txBody>
      </p:sp>
      <p:sp>
        <p:nvSpPr>
          <p:cNvPr id="4" name="Foliennummernplatzhalter 3"/>
          <p:cNvSpPr>
            <a:spLocks noGrp="1"/>
          </p:cNvSpPr>
          <p:nvPr>
            <p:ph type="sldNum" sz="quarter" idx="10"/>
          </p:nvPr>
        </p:nvSpPr>
        <p:spPr/>
        <p:txBody>
          <a:bodyPr/>
          <a:lstStyle/>
          <a:p>
            <a:pPr>
              <a:defRPr/>
            </a:pPr>
            <a:fld id="{F266E1FD-AFE3-49D9-83AE-F329511EC0A1}" type="slidenum">
              <a:rPr lang="de-CH" altLang="de-DE" smtClean="0"/>
              <a:pPr>
                <a:defRPr/>
              </a:pPr>
              <a:t>3</a:t>
            </a:fld>
            <a:endParaRPr lang="de-CH" altLang="de-DE" dirty="0"/>
          </a:p>
        </p:txBody>
      </p:sp>
    </p:spTree>
    <p:extLst>
      <p:ext uri="{BB962C8B-B14F-4D97-AF65-F5344CB8AC3E}">
        <p14:creationId xmlns:p14="http://schemas.microsoft.com/office/powerpoint/2010/main" val="1893193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solidFill>
                  <a:srgbClr val="C00000"/>
                </a:solidFill>
              </a:rPr>
              <a:t>Frage 2: Reservationsstand anfangs Februar für Monat Februar</a:t>
            </a:r>
            <a:endParaRPr lang="de-CH" dirty="0">
              <a:solidFill>
                <a:srgbClr val="C00000"/>
              </a:solidFill>
            </a:endParaRPr>
          </a:p>
        </p:txBody>
      </p:sp>
      <p:sp>
        <p:nvSpPr>
          <p:cNvPr id="3" name="Inhaltsplatzhalter 2"/>
          <p:cNvSpPr>
            <a:spLocks noGrp="1"/>
          </p:cNvSpPr>
          <p:nvPr>
            <p:ph idx="1"/>
          </p:nvPr>
        </p:nvSpPr>
        <p:spPr/>
        <p:txBody>
          <a:bodyPr/>
          <a:lstStyle/>
          <a:p>
            <a:pPr algn="just">
              <a:tabLst>
                <a:tab pos="630238" algn="l"/>
                <a:tab pos="900113" algn="l"/>
              </a:tabLst>
            </a:pPr>
            <a:r>
              <a:rPr lang="de-CH" sz="1600" i="1" dirty="0" smtClean="0"/>
              <a:t>Frage: 	Wie </a:t>
            </a:r>
            <a:r>
              <a:rPr lang="de-CH" sz="1600" i="1" dirty="0"/>
              <a:t>hoch ist in Ihrer Region heute der Reservationsstand für den Monat </a:t>
            </a:r>
            <a:r>
              <a:rPr lang="de-CH" sz="1600" i="1" dirty="0" smtClean="0"/>
              <a:t>			Februar im </a:t>
            </a:r>
            <a:r>
              <a:rPr lang="de-CH" sz="1600" i="1" dirty="0"/>
              <a:t>Vergleich zu anfangs Februar 2020</a:t>
            </a:r>
            <a:r>
              <a:rPr lang="de-CH" sz="1600" i="1" dirty="0" smtClean="0"/>
              <a:t>?</a:t>
            </a:r>
          </a:p>
          <a:p>
            <a:pPr algn="just">
              <a:tabLst>
                <a:tab pos="809625" algn="l"/>
              </a:tabLst>
            </a:pPr>
            <a:endParaRPr lang="de-CH" sz="1600" i="1" dirty="0"/>
          </a:p>
          <a:p>
            <a:r>
              <a:rPr lang="de-CH" sz="1600" b="1" dirty="0">
                <a:solidFill>
                  <a:srgbClr val="C00000"/>
                </a:solidFill>
              </a:rPr>
              <a:t>Mittel	  </a:t>
            </a:r>
            <a:r>
              <a:rPr lang="de-CH" sz="1600" dirty="0" smtClean="0">
                <a:solidFill>
                  <a:srgbClr val="C00000"/>
                </a:solidFill>
              </a:rPr>
              <a:t>-37.5 </a:t>
            </a:r>
            <a:r>
              <a:rPr lang="de-CH" sz="1600" dirty="0">
                <a:solidFill>
                  <a:srgbClr val="C00000"/>
                </a:solidFill>
              </a:rPr>
              <a:t>Prozent</a:t>
            </a:r>
            <a:endParaRPr lang="de-CH" sz="1600" b="1" dirty="0"/>
          </a:p>
          <a:p>
            <a:r>
              <a:rPr lang="de-CH" sz="1600" b="1" dirty="0"/>
              <a:t>Median	  </a:t>
            </a:r>
            <a:r>
              <a:rPr lang="de-CH" sz="1600" dirty="0" smtClean="0"/>
              <a:t>-37.5 </a:t>
            </a:r>
            <a:r>
              <a:rPr lang="de-CH" sz="1600" dirty="0"/>
              <a:t>Prozent</a:t>
            </a:r>
            <a:endParaRPr lang="de-CH" sz="1600" b="1" dirty="0"/>
          </a:p>
          <a:p>
            <a:r>
              <a:rPr lang="de-CH" sz="1600" b="1" dirty="0"/>
              <a:t>Max.	</a:t>
            </a:r>
            <a:r>
              <a:rPr lang="de-CH" sz="1600" b="1" dirty="0" smtClean="0"/>
              <a:t>     </a:t>
            </a:r>
            <a:r>
              <a:rPr lang="de-CH" sz="1600" dirty="0" smtClean="0"/>
              <a:t>0.0 </a:t>
            </a:r>
            <a:r>
              <a:rPr lang="de-CH" sz="1600" dirty="0"/>
              <a:t>Prozent</a:t>
            </a:r>
            <a:endParaRPr lang="de-CH" sz="1600" b="1" dirty="0"/>
          </a:p>
          <a:p>
            <a:r>
              <a:rPr lang="de-CH" sz="1600" b="1" dirty="0"/>
              <a:t>Min.	  </a:t>
            </a:r>
            <a:r>
              <a:rPr lang="de-CH" sz="1600" dirty="0" smtClean="0"/>
              <a:t>-75.0 Prozent</a:t>
            </a:r>
          </a:p>
          <a:p>
            <a:endParaRPr lang="de-CH" sz="1600" dirty="0"/>
          </a:p>
          <a:p>
            <a:pPr marL="0" indent="0" algn="just"/>
            <a:r>
              <a:rPr lang="de-CH" sz="1600" dirty="0" smtClean="0"/>
              <a:t>Für den angebrochenen Februar weisen die Buchungsstände auf im Mittel 37.5 Prozent weniger Frequenzen hin. Die Unterschiede sind auch hier wieder relativ beträchtlich; in eher auf den Schweizer Markt ausgerichteten Destinationen halten sich die erwarteten Rückgänge stärker in Grenzen als andernorts.</a:t>
            </a:r>
            <a:endParaRPr lang="de-CH" sz="1600" dirty="0"/>
          </a:p>
        </p:txBody>
      </p:sp>
      <p:sp>
        <p:nvSpPr>
          <p:cNvPr id="4" name="Foliennummernplatzhalter 3"/>
          <p:cNvSpPr>
            <a:spLocks noGrp="1"/>
          </p:cNvSpPr>
          <p:nvPr>
            <p:ph type="sldNum" sz="quarter" idx="10"/>
          </p:nvPr>
        </p:nvSpPr>
        <p:spPr/>
        <p:txBody>
          <a:bodyPr/>
          <a:lstStyle/>
          <a:p>
            <a:pPr>
              <a:defRPr/>
            </a:pPr>
            <a:fld id="{F266E1FD-AFE3-49D9-83AE-F329511EC0A1}" type="slidenum">
              <a:rPr lang="de-CH" altLang="de-DE" smtClean="0"/>
              <a:pPr>
                <a:defRPr/>
              </a:pPr>
              <a:t>4</a:t>
            </a:fld>
            <a:endParaRPr lang="de-CH" altLang="de-DE" dirty="0"/>
          </a:p>
        </p:txBody>
      </p:sp>
    </p:spTree>
    <p:extLst>
      <p:ext uri="{BB962C8B-B14F-4D97-AF65-F5344CB8AC3E}">
        <p14:creationId xmlns:p14="http://schemas.microsoft.com/office/powerpoint/2010/main" val="3332972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solidFill>
                  <a:srgbClr val="C00000"/>
                </a:solidFill>
              </a:rPr>
              <a:t>Frage 3: Reservationsstand anfangs Februar für Monat März</a:t>
            </a:r>
            <a:endParaRPr lang="de-CH" dirty="0">
              <a:solidFill>
                <a:srgbClr val="C00000"/>
              </a:solidFill>
            </a:endParaRPr>
          </a:p>
        </p:txBody>
      </p:sp>
      <p:sp>
        <p:nvSpPr>
          <p:cNvPr id="3" name="Inhaltsplatzhalter 2"/>
          <p:cNvSpPr>
            <a:spLocks noGrp="1"/>
          </p:cNvSpPr>
          <p:nvPr>
            <p:ph idx="1"/>
          </p:nvPr>
        </p:nvSpPr>
        <p:spPr/>
        <p:txBody>
          <a:bodyPr/>
          <a:lstStyle/>
          <a:p>
            <a:pPr algn="just">
              <a:tabLst>
                <a:tab pos="809625" algn="l"/>
              </a:tabLst>
            </a:pPr>
            <a:r>
              <a:rPr lang="de-CH" sz="1600" i="1" dirty="0" smtClean="0"/>
              <a:t>Frage: 	Wie </a:t>
            </a:r>
            <a:r>
              <a:rPr lang="de-CH" sz="1600" i="1" dirty="0"/>
              <a:t>hoch ist in Ihrer Region heute der Reservationsstand für den Monat </a:t>
            </a:r>
            <a:r>
              <a:rPr lang="de-CH" sz="1600" i="1" dirty="0" smtClean="0"/>
              <a:t>	März </a:t>
            </a:r>
            <a:r>
              <a:rPr lang="de-CH" sz="1600" i="1" dirty="0"/>
              <a:t>im </a:t>
            </a:r>
            <a:r>
              <a:rPr lang="de-CH" sz="1600" i="1" dirty="0" smtClean="0"/>
              <a:t>Vergleich </a:t>
            </a:r>
            <a:r>
              <a:rPr lang="de-CH" sz="1600" i="1" dirty="0"/>
              <a:t>zu anfangs Februar 2020</a:t>
            </a:r>
            <a:r>
              <a:rPr lang="de-CH" sz="1600" i="1" dirty="0" smtClean="0"/>
              <a:t>?</a:t>
            </a:r>
          </a:p>
          <a:p>
            <a:pPr algn="just">
              <a:tabLst>
                <a:tab pos="809625" algn="l"/>
              </a:tabLst>
            </a:pPr>
            <a:endParaRPr lang="de-CH" sz="1600" i="1" dirty="0"/>
          </a:p>
          <a:p>
            <a:r>
              <a:rPr lang="de-CH" sz="1600" b="1" dirty="0">
                <a:solidFill>
                  <a:srgbClr val="C00000"/>
                </a:solidFill>
              </a:rPr>
              <a:t>Mittel	  </a:t>
            </a:r>
            <a:r>
              <a:rPr lang="de-CH" sz="1600" dirty="0" smtClean="0">
                <a:solidFill>
                  <a:srgbClr val="C00000"/>
                </a:solidFill>
              </a:rPr>
              <a:t>-35.0 </a:t>
            </a:r>
            <a:r>
              <a:rPr lang="de-CH" sz="1600" dirty="0">
                <a:solidFill>
                  <a:srgbClr val="C00000"/>
                </a:solidFill>
              </a:rPr>
              <a:t>Prozent</a:t>
            </a:r>
            <a:endParaRPr lang="de-CH" sz="1600" b="1" dirty="0"/>
          </a:p>
          <a:p>
            <a:r>
              <a:rPr lang="de-CH" sz="1600" b="1" dirty="0"/>
              <a:t>Median	  </a:t>
            </a:r>
            <a:r>
              <a:rPr lang="de-CH" sz="1600" dirty="0" smtClean="0"/>
              <a:t>-40.0 </a:t>
            </a:r>
            <a:r>
              <a:rPr lang="de-CH" sz="1600" dirty="0"/>
              <a:t>Prozent</a:t>
            </a:r>
            <a:endParaRPr lang="de-CH" sz="1600" b="1" dirty="0"/>
          </a:p>
          <a:p>
            <a:r>
              <a:rPr lang="de-CH" sz="1600" b="1" dirty="0"/>
              <a:t>Max.	</a:t>
            </a:r>
            <a:r>
              <a:rPr lang="de-CH" sz="1600" b="1" dirty="0" smtClean="0"/>
              <a:t>     </a:t>
            </a:r>
            <a:r>
              <a:rPr lang="de-CH" sz="1600" dirty="0" smtClean="0"/>
              <a:t>0.0 </a:t>
            </a:r>
            <a:r>
              <a:rPr lang="de-CH" sz="1600" dirty="0"/>
              <a:t>Prozent</a:t>
            </a:r>
            <a:endParaRPr lang="de-CH" sz="1600" b="1" dirty="0"/>
          </a:p>
          <a:p>
            <a:r>
              <a:rPr lang="de-CH" sz="1600" b="1" dirty="0"/>
              <a:t>Min.	  </a:t>
            </a:r>
            <a:r>
              <a:rPr lang="de-CH" sz="1600" dirty="0" smtClean="0"/>
              <a:t>-70.0 Prozent</a:t>
            </a:r>
          </a:p>
          <a:p>
            <a:endParaRPr lang="de-CH" sz="1600" dirty="0"/>
          </a:p>
          <a:p>
            <a:pPr marL="0" indent="0"/>
            <a:r>
              <a:rPr lang="de-CH" sz="1600" dirty="0" smtClean="0"/>
              <a:t>In ähnlicher Relation wie </a:t>
            </a:r>
            <a:r>
              <a:rPr lang="de-CH" sz="1600" dirty="0" smtClean="0"/>
              <a:t>für </a:t>
            </a:r>
            <a:r>
              <a:rPr lang="de-CH" sz="1600" dirty="0" smtClean="0"/>
              <a:t>den Februar präsentiert sich der Buchungsstand derzeit für den darauffolgenden März.</a:t>
            </a:r>
            <a:endParaRPr lang="de-CH" sz="1600" dirty="0"/>
          </a:p>
        </p:txBody>
      </p:sp>
      <p:sp>
        <p:nvSpPr>
          <p:cNvPr id="4" name="Foliennummernplatzhalter 3"/>
          <p:cNvSpPr>
            <a:spLocks noGrp="1"/>
          </p:cNvSpPr>
          <p:nvPr>
            <p:ph type="sldNum" sz="quarter" idx="10"/>
          </p:nvPr>
        </p:nvSpPr>
        <p:spPr/>
        <p:txBody>
          <a:bodyPr/>
          <a:lstStyle/>
          <a:p>
            <a:pPr>
              <a:defRPr/>
            </a:pPr>
            <a:fld id="{F266E1FD-AFE3-49D9-83AE-F329511EC0A1}" type="slidenum">
              <a:rPr lang="de-CH" altLang="de-DE" smtClean="0"/>
              <a:pPr>
                <a:defRPr/>
              </a:pPr>
              <a:t>5</a:t>
            </a:fld>
            <a:endParaRPr lang="de-CH" altLang="de-DE" dirty="0"/>
          </a:p>
        </p:txBody>
      </p:sp>
    </p:spTree>
    <p:extLst>
      <p:ext uri="{BB962C8B-B14F-4D97-AF65-F5344CB8AC3E}">
        <p14:creationId xmlns:p14="http://schemas.microsoft.com/office/powerpoint/2010/main" val="3014790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solidFill>
                  <a:srgbClr val="C00000"/>
                </a:solidFill>
              </a:rPr>
              <a:t>Fazit</a:t>
            </a:r>
            <a:endParaRPr lang="de-CH" dirty="0">
              <a:solidFill>
                <a:srgbClr val="C00000"/>
              </a:solidFill>
            </a:endParaRPr>
          </a:p>
        </p:txBody>
      </p:sp>
      <p:sp>
        <p:nvSpPr>
          <p:cNvPr id="3" name="Inhaltsplatzhalter 2"/>
          <p:cNvSpPr>
            <a:spLocks noGrp="1"/>
          </p:cNvSpPr>
          <p:nvPr>
            <p:ph idx="1"/>
          </p:nvPr>
        </p:nvSpPr>
        <p:spPr/>
        <p:txBody>
          <a:bodyPr/>
          <a:lstStyle/>
          <a:p>
            <a:pPr algn="just">
              <a:buFont typeface="Symbol" panose="05050102010706020507" pitchFamily="18" charset="2"/>
              <a:buChar char="-"/>
            </a:pPr>
            <a:r>
              <a:rPr lang="de-CH" sz="1600" dirty="0" smtClean="0"/>
              <a:t>Die Bündner Hotellerie verzeichnete gemäss Umfragen einen schwierigen Start ins neue Jahr mit im Januar teils deutlich weniger Frequenzen als im Vorjahr.</a:t>
            </a:r>
          </a:p>
          <a:p>
            <a:pPr marL="0" indent="0" algn="just"/>
            <a:endParaRPr lang="de-CH" sz="1600" dirty="0" smtClean="0"/>
          </a:p>
          <a:p>
            <a:pPr algn="just">
              <a:buFont typeface="Symbol" panose="05050102010706020507" pitchFamily="18" charset="2"/>
              <a:buChar char="-"/>
            </a:pPr>
            <a:r>
              <a:rPr lang="de-CH" sz="1600" dirty="0" smtClean="0"/>
              <a:t>Ebenso noch stark zurückhaltend werden die Buchungsstände für den begonnenen Februar sowie den März eingeschätzt, wobei die regionalen Unterschiede weiterhin relativ gross sind.</a:t>
            </a:r>
          </a:p>
          <a:p>
            <a:pPr marL="0" indent="0" algn="just"/>
            <a:endParaRPr lang="de-CH" sz="1600" dirty="0" smtClean="0"/>
          </a:p>
          <a:p>
            <a:pPr algn="just">
              <a:buFont typeface="Symbol" panose="05050102010706020507" pitchFamily="18" charset="2"/>
              <a:buChar char="-"/>
            </a:pPr>
            <a:r>
              <a:rPr lang="de-CH" sz="1600" dirty="0" smtClean="0"/>
              <a:t>Im Vergleich zu den beiden Umfragen unmittelbar vor und nach den Festtagen, als die Hotellerie mit gut einem Drittel weniger Nächtigungen für den gesamten Winter rechnete, hat sich an den Erwartungen nicht allzu viel geändert; die Unsicherheit ist weiterhin </a:t>
            </a:r>
            <a:r>
              <a:rPr lang="de-CH" sz="1600" smtClean="0"/>
              <a:t>gross.</a:t>
            </a:r>
            <a:endParaRPr lang="de-CH" sz="1600" dirty="0" smtClean="0"/>
          </a:p>
          <a:p>
            <a:pPr algn="just">
              <a:buFont typeface="Symbol" panose="05050102010706020507" pitchFamily="18" charset="2"/>
              <a:buChar char="-"/>
            </a:pPr>
            <a:endParaRPr lang="de-CH" sz="1600" dirty="0" smtClean="0"/>
          </a:p>
        </p:txBody>
      </p:sp>
      <p:sp>
        <p:nvSpPr>
          <p:cNvPr id="4" name="Foliennummernplatzhalter 3"/>
          <p:cNvSpPr>
            <a:spLocks noGrp="1"/>
          </p:cNvSpPr>
          <p:nvPr>
            <p:ph type="sldNum" sz="quarter" idx="10"/>
          </p:nvPr>
        </p:nvSpPr>
        <p:spPr/>
        <p:txBody>
          <a:bodyPr/>
          <a:lstStyle/>
          <a:p>
            <a:pPr>
              <a:defRPr/>
            </a:pPr>
            <a:fld id="{F266E1FD-AFE3-49D9-83AE-F329511EC0A1}" type="slidenum">
              <a:rPr lang="de-CH" altLang="de-DE" smtClean="0"/>
              <a:pPr>
                <a:defRPr/>
              </a:pPr>
              <a:t>6</a:t>
            </a:fld>
            <a:endParaRPr lang="de-CH" altLang="de-DE" dirty="0"/>
          </a:p>
        </p:txBody>
      </p:sp>
    </p:spTree>
    <p:extLst>
      <p:ext uri="{BB962C8B-B14F-4D97-AF65-F5344CB8AC3E}">
        <p14:creationId xmlns:p14="http://schemas.microsoft.com/office/powerpoint/2010/main" val="1487728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AWT-Vorlage">
  <a:themeElements>
    <a:clrScheme name="1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CH" sz="3000" b="1"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CH" sz="3000" b="1" i="0" u="none" strike="noStrike" cap="none" normalizeH="0" baseline="0" smtClean="0">
            <a:ln>
              <a:noFill/>
            </a:ln>
            <a:solidFill>
              <a:schemeClr val="tx2"/>
            </a:solidFill>
            <a:effectLst/>
            <a:latin typeface="Arial" charset="0"/>
          </a:defRPr>
        </a:defPPr>
      </a:lstStyle>
    </a:lnDef>
  </a:objectDefaults>
  <a:extraClrSchemeLst>
    <a:extraClrScheme>
      <a:clrScheme name="1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CH" sz="3000" b="1"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CH" sz="3000" b="1" i="0" u="none" strike="noStrike" cap="none" normalizeH="0" baseline="0" smtClean="0">
            <a:ln>
              <a:noFill/>
            </a:ln>
            <a:solidFill>
              <a:schemeClr val="tx2"/>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AWT-Vorlage</Template>
  <TotalTime>0</TotalTime>
  <Words>521</Words>
  <Application>Microsoft Office PowerPoint</Application>
  <PresentationFormat>Bildschirmpräsentation (4:3)</PresentationFormat>
  <Paragraphs>47</Paragraphs>
  <Slides>6</Slides>
  <Notes>0</Notes>
  <HiddenSlides>0</HiddenSlides>
  <MMClips>0</MMClips>
  <ScaleCrop>false</ScaleCrop>
  <HeadingPairs>
    <vt:vector size="8" baseType="variant">
      <vt:variant>
        <vt:lpstr>Verwendete Schriftarten</vt:lpstr>
      </vt:variant>
      <vt:variant>
        <vt:i4>2</vt:i4>
      </vt:variant>
      <vt:variant>
        <vt:lpstr>Design</vt:lpstr>
      </vt:variant>
      <vt:variant>
        <vt:i4>2</vt:i4>
      </vt:variant>
      <vt:variant>
        <vt:lpstr>Eingebettete OLE-Server</vt:lpstr>
      </vt:variant>
      <vt:variant>
        <vt:i4>1</vt:i4>
      </vt:variant>
      <vt:variant>
        <vt:lpstr>Folientitel</vt:lpstr>
      </vt:variant>
      <vt:variant>
        <vt:i4>6</vt:i4>
      </vt:variant>
    </vt:vector>
  </HeadingPairs>
  <TitlesOfParts>
    <vt:vector size="11" baseType="lpstr">
      <vt:lpstr>Arial</vt:lpstr>
      <vt:lpstr>Symbol</vt:lpstr>
      <vt:lpstr>AWT-Vorlage</vt:lpstr>
      <vt:lpstr>Benutzerdefiniertes Design</vt:lpstr>
      <vt:lpstr>Photo Editor-Foto</vt:lpstr>
      <vt:lpstr>Bündner Hotellerie: Entwicklung der Nachfrage in der Wintersaison 2020/21  11. Blitzumfrage bei Vorstandsmitgliedern HSGR vom 4./5. Februar 2021</vt:lpstr>
      <vt:lpstr>Ziel und Design der Umfrage 11 </vt:lpstr>
      <vt:lpstr>Frage 1: Änderung Logiernächte Januar 2021</vt:lpstr>
      <vt:lpstr>Frage 2: Reservationsstand anfangs Februar für Monat Februar</vt:lpstr>
      <vt:lpstr>Frage 3: Reservationsstand anfangs Februar für Monat März</vt:lpstr>
      <vt:lpstr>Fazit</vt:lpstr>
    </vt:vector>
  </TitlesOfParts>
  <Company>Kantonale Verwaltung Graubünden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Bündner Hotellerie: Buchungsstand und Erwartungen für Sommersaison 2020</dc:title>
  <dc:creator>Casanova Patrick</dc:creator>
  <cp:lastModifiedBy>Casanova Patrick</cp:lastModifiedBy>
  <cp:revision>98</cp:revision>
  <cp:lastPrinted>2020-12-23T13:27:07Z</cp:lastPrinted>
  <dcterms:created xsi:type="dcterms:W3CDTF">2020-05-11T12:56:13Z</dcterms:created>
  <dcterms:modified xsi:type="dcterms:W3CDTF">2021-02-08T09:51:54Z</dcterms:modified>
</cp:coreProperties>
</file>