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notesMasterIdLst>
    <p:notesMasterId r:id="rId9"/>
  </p:notesMasterIdLst>
  <p:handoutMasterIdLst>
    <p:handoutMasterId r:id="rId10"/>
  </p:handoutMasterIdLst>
  <p:sldIdLst>
    <p:sldId id="256" r:id="rId3"/>
    <p:sldId id="266" r:id="rId4"/>
    <p:sldId id="273" r:id="rId5"/>
    <p:sldId id="285" r:id="rId6"/>
    <p:sldId id="286" r:id="rId7"/>
    <p:sldId id="271" r:id="rId8"/>
  </p:sldIdLst>
  <p:sldSz cx="9144000" cy="6858000" type="screen4x3"/>
  <p:notesSz cx="6805613" cy="9944100"/>
  <p:defaultTextStyle>
    <a:defPPr>
      <a:defRPr lang="de-CH"/>
    </a:defPPr>
    <a:lvl1pPr algn="l" rtl="0" eaLnBrk="0" fontAlgn="base" hangingPunct="0">
      <a:spcBef>
        <a:spcPct val="0"/>
      </a:spcBef>
      <a:spcAft>
        <a:spcPct val="0"/>
      </a:spcAft>
      <a:defRPr sz="3000" b="1" kern="1200">
        <a:solidFill>
          <a:schemeClr val="tx2"/>
        </a:solidFill>
        <a:latin typeface="Arial" panose="020B0604020202020204" pitchFamily="34" charset="0"/>
        <a:ea typeface="+mn-ea"/>
        <a:cs typeface="+mn-cs"/>
      </a:defRPr>
    </a:lvl1pPr>
    <a:lvl2pPr marL="457200" algn="l" rtl="0" eaLnBrk="0" fontAlgn="base" hangingPunct="0">
      <a:spcBef>
        <a:spcPct val="0"/>
      </a:spcBef>
      <a:spcAft>
        <a:spcPct val="0"/>
      </a:spcAft>
      <a:defRPr sz="3000" b="1" kern="1200">
        <a:solidFill>
          <a:schemeClr val="tx2"/>
        </a:solidFill>
        <a:latin typeface="Arial" panose="020B0604020202020204" pitchFamily="34" charset="0"/>
        <a:ea typeface="+mn-ea"/>
        <a:cs typeface="+mn-cs"/>
      </a:defRPr>
    </a:lvl2pPr>
    <a:lvl3pPr marL="914400" algn="l" rtl="0" eaLnBrk="0" fontAlgn="base" hangingPunct="0">
      <a:spcBef>
        <a:spcPct val="0"/>
      </a:spcBef>
      <a:spcAft>
        <a:spcPct val="0"/>
      </a:spcAft>
      <a:defRPr sz="3000" b="1" kern="1200">
        <a:solidFill>
          <a:schemeClr val="tx2"/>
        </a:solidFill>
        <a:latin typeface="Arial" panose="020B0604020202020204" pitchFamily="34" charset="0"/>
        <a:ea typeface="+mn-ea"/>
        <a:cs typeface="+mn-cs"/>
      </a:defRPr>
    </a:lvl3pPr>
    <a:lvl4pPr marL="1371600" algn="l" rtl="0" eaLnBrk="0" fontAlgn="base" hangingPunct="0">
      <a:spcBef>
        <a:spcPct val="0"/>
      </a:spcBef>
      <a:spcAft>
        <a:spcPct val="0"/>
      </a:spcAft>
      <a:defRPr sz="3000" b="1" kern="1200">
        <a:solidFill>
          <a:schemeClr val="tx2"/>
        </a:solidFill>
        <a:latin typeface="Arial" panose="020B0604020202020204" pitchFamily="34" charset="0"/>
        <a:ea typeface="+mn-ea"/>
        <a:cs typeface="+mn-cs"/>
      </a:defRPr>
    </a:lvl4pPr>
    <a:lvl5pPr marL="1828800" algn="l" rtl="0" eaLnBrk="0" fontAlgn="base" hangingPunct="0">
      <a:spcBef>
        <a:spcPct val="0"/>
      </a:spcBef>
      <a:spcAft>
        <a:spcPct val="0"/>
      </a:spcAft>
      <a:defRPr sz="3000" b="1" kern="1200">
        <a:solidFill>
          <a:schemeClr val="tx2"/>
        </a:solidFill>
        <a:latin typeface="Arial" panose="020B0604020202020204" pitchFamily="34" charset="0"/>
        <a:ea typeface="+mn-ea"/>
        <a:cs typeface="+mn-cs"/>
      </a:defRPr>
    </a:lvl5pPr>
    <a:lvl6pPr marL="2286000" algn="l" defTabSz="914400" rtl="0" eaLnBrk="1" latinLnBrk="0" hangingPunct="1">
      <a:defRPr sz="3000" b="1" kern="1200">
        <a:solidFill>
          <a:schemeClr val="tx2"/>
        </a:solidFill>
        <a:latin typeface="Arial" panose="020B0604020202020204" pitchFamily="34" charset="0"/>
        <a:ea typeface="+mn-ea"/>
        <a:cs typeface="+mn-cs"/>
      </a:defRPr>
    </a:lvl6pPr>
    <a:lvl7pPr marL="2743200" algn="l" defTabSz="914400" rtl="0" eaLnBrk="1" latinLnBrk="0" hangingPunct="1">
      <a:defRPr sz="3000" b="1" kern="1200">
        <a:solidFill>
          <a:schemeClr val="tx2"/>
        </a:solidFill>
        <a:latin typeface="Arial" panose="020B0604020202020204" pitchFamily="34" charset="0"/>
        <a:ea typeface="+mn-ea"/>
        <a:cs typeface="+mn-cs"/>
      </a:defRPr>
    </a:lvl7pPr>
    <a:lvl8pPr marL="3200400" algn="l" defTabSz="914400" rtl="0" eaLnBrk="1" latinLnBrk="0" hangingPunct="1">
      <a:defRPr sz="3000" b="1" kern="1200">
        <a:solidFill>
          <a:schemeClr val="tx2"/>
        </a:solidFill>
        <a:latin typeface="Arial" panose="020B0604020202020204" pitchFamily="34" charset="0"/>
        <a:ea typeface="+mn-ea"/>
        <a:cs typeface="+mn-cs"/>
      </a:defRPr>
    </a:lvl8pPr>
    <a:lvl9pPr marL="3657600" algn="l" defTabSz="914400" rtl="0" eaLnBrk="1" latinLnBrk="0" hangingPunct="1">
      <a:defRPr sz="3000" b="1" kern="1200">
        <a:solidFill>
          <a:schemeClr val="tx2"/>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205" autoAdjust="0"/>
    <p:restoredTop sz="94660"/>
  </p:normalViewPr>
  <p:slideViewPr>
    <p:cSldViewPr>
      <p:cViewPr varScale="1">
        <p:scale>
          <a:sx n="128" d="100"/>
          <a:sy n="128" d="100"/>
        </p:scale>
        <p:origin x="678"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2949099" cy="498932"/>
          </a:xfrm>
          <a:prstGeom prst="rect">
            <a:avLst/>
          </a:prstGeom>
        </p:spPr>
        <p:txBody>
          <a:bodyPr vert="horz" lIns="91440" tIns="45720" rIns="91440" bIns="45720" rtlCol="0"/>
          <a:lstStyle>
            <a:lvl1pPr algn="l">
              <a:defRPr sz="1200"/>
            </a:lvl1pPr>
          </a:lstStyle>
          <a:p>
            <a:endParaRPr lang="de-CH" dirty="0"/>
          </a:p>
        </p:txBody>
      </p:sp>
      <p:sp>
        <p:nvSpPr>
          <p:cNvPr id="3" name="Datumsplatzhalter 2"/>
          <p:cNvSpPr>
            <a:spLocks noGrp="1"/>
          </p:cNvSpPr>
          <p:nvPr>
            <p:ph type="dt" sz="quarter" idx="1"/>
          </p:nvPr>
        </p:nvSpPr>
        <p:spPr>
          <a:xfrm>
            <a:off x="3854939" y="1"/>
            <a:ext cx="2949099" cy="498932"/>
          </a:xfrm>
          <a:prstGeom prst="rect">
            <a:avLst/>
          </a:prstGeom>
        </p:spPr>
        <p:txBody>
          <a:bodyPr vert="horz" lIns="91440" tIns="45720" rIns="91440" bIns="45720" rtlCol="0"/>
          <a:lstStyle>
            <a:lvl1pPr algn="r">
              <a:defRPr sz="1200"/>
            </a:lvl1pPr>
          </a:lstStyle>
          <a:p>
            <a:fld id="{7E3D1064-C1E4-4974-9897-73F0C0BA967E}" type="datetimeFigureOut">
              <a:rPr lang="de-CH" smtClean="0"/>
              <a:t>01.12.2021</a:t>
            </a:fld>
            <a:endParaRPr lang="de-CH" dirty="0"/>
          </a:p>
        </p:txBody>
      </p:sp>
      <p:sp>
        <p:nvSpPr>
          <p:cNvPr id="4" name="Fußzeilenplatzhalter 3"/>
          <p:cNvSpPr>
            <a:spLocks noGrp="1"/>
          </p:cNvSpPr>
          <p:nvPr>
            <p:ph type="ftr" sz="quarter" idx="2"/>
          </p:nvPr>
        </p:nvSpPr>
        <p:spPr>
          <a:xfrm>
            <a:off x="1" y="9445170"/>
            <a:ext cx="2949099" cy="498931"/>
          </a:xfrm>
          <a:prstGeom prst="rect">
            <a:avLst/>
          </a:prstGeom>
        </p:spPr>
        <p:txBody>
          <a:bodyPr vert="horz" lIns="91440" tIns="45720" rIns="91440" bIns="45720" rtlCol="0" anchor="b"/>
          <a:lstStyle>
            <a:lvl1pPr algn="l">
              <a:defRPr sz="1200"/>
            </a:lvl1pPr>
          </a:lstStyle>
          <a:p>
            <a:endParaRPr lang="de-CH" dirty="0"/>
          </a:p>
        </p:txBody>
      </p:sp>
      <p:sp>
        <p:nvSpPr>
          <p:cNvPr id="5" name="Foliennummernplatzhalter 4"/>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7B45AEAB-6ECA-4C33-B841-B91035DCC9A8}" type="slidenum">
              <a:rPr lang="de-CH" smtClean="0"/>
              <a:t>‹Nr.›</a:t>
            </a:fld>
            <a:endParaRPr lang="de-CH" dirty="0"/>
          </a:p>
        </p:txBody>
      </p:sp>
    </p:spTree>
    <p:extLst>
      <p:ext uri="{BB962C8B-B14F-4D97-AF65-F5344CB8AC3E}">
        <p14:creationId xmlns:p14="http://schemas.microsoft.com/office/powerpoint/2010/main" val="1547446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1" y="0"/>
            <a:ext cx="2949099" cy="49720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Arial" charset="0"/>
              </a:defRPr>
            </a:lvl1pPr>
          </a:lstStyle>
          <a:p>
            <a:pPr>
              <a:defRPr/>
            </a:pPr>
            <a:endParaRPr lang="de-CH" dirty="0"/>
          </a:p>
        </p:txBody>
      </p:sp>
      <p:sp>
        <p:nvSpPr>
          <p:cNvPr id="21507" name="Rectangle 3"/>
          <p:cNvSpPr>
            <a:spLocks noGrp="1" noChangeArrowheads="1"/>
          </p:cNvSpPr>
          <p:nvPr>
            <p:ph type="dt" idx="1"/>
          </p:nvPr>
        </p:nvSpPr>
        <p:spPr bwMode="auto">
          <a:xfrm>
            <a:off x="3854939" y="0"/>
            <a:ext cx="2949099" cy="49720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Arial" charset="0"/>
              </a:defRPr>
            </a:lvl1pPr>
          </a:lstStyle>
          <a:p>
            <a:pPr>
              <a:defRPr/>
            </a:pPr>
            <a:endParaRPr lang="de-CH" dirty="0"/>
          </a:p>
        </p:txBody>
      </p:sp>
      <p:sp>
        <p:nvSpPr>
          <p:cNvPr id="4100" name="Rectangle 4"/>
          <p:cNvSpPr>
            <a:spLocks noGrp="1" noRot="1" noChangeAspect="1" noChangeArrowheads="1" noTextEdit="1"/>
          </p:cNvSpPr>
          <p:nvPr>
            <p:ph type="sldImg" idx="2"/>
          </p:nvPr>
        </p:nvSpPr>
        <p:spPr bwMode="auto">
          <a:xfrm>
            <a:off x="917575" y="746125"/>
            <a:ext cx="4970463" cy="37290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680562" y="4723448"/>
            <a:ext cx="5444490" cy="447484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CH" noProof="0"/>
              <a:t>Textmasterformate durch Klicken bearbeiten</a:t>
            </a:r>
          </a:p>
          <a:p>
            <a:pPr lvl="1"/>
            <a:r>
              <a:rPr lang="de-CH" noProof="0"/>
              <a:t>Zweite Ebene</a:t>
            </a:r>
          </a:p>
          <a:p>
            <a:pPr lvl="2"/>
            <a:r>
              <a:rPr lang="de-CH" noProof="0"/>
              <a:t>Dritte Ebene</a:t>
            </a:r>
          </a:p>
          <a:p>
            <a:pPr lvl="3"/>
            <a:r>
              <a:rPr lang="de-CH" noProof="0"/>
              <a:t>Vierte Ebene</a:t>
            </a:r>
          </a:p>
          <a:p>
            <a:pPr lvl="4"/>
            <a:r>
              <a:rPr lang="de-CH" noProof="0"/>
              <a:t>Fünfte Ebene</a:t>
            </a:r>
          </a:p>
        </p:txBody>
      </p:sp>
      <p:sp>
        <p:nvSpPr>
          <p:cNvPr id="21510" name="Rectangle 6"/>
          <p:cNvSpPr>
            <a:spLocks noGrp="1" noChangeArrowheads="1"/>
          </p:cNvSpPr>
          <p:nvPr>
            <p:ph type="ftr" sz="quarter" idx="4"/>
          </p:nvPr>
        </p:nvSpPr>
        <p:spPr bwMode="auto">
          <a:xfrm>
            <a:off x="1" y="9445170"/>
            <a:ext cx="2949099" cy="49720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Arial" charset="0"/>
              </a:defRPr>
            </a:lvl1pPr>
          </a:lstStyle>
          <a:p>
            <a:pPr>
              <a:defRPr/>
            </a:pPr>
            <a:endParaRPr lang="de-CH" dirty="0"/>
          </a:p>
        </p:txBody>
      </p:sp>
      <p:sp>
        <p:nvSpPr>
          <p:cNvPr id="21511" name="Rectangle 7"/>
          <p:cNvSpPr>
            <a:spLocks noGrp="1" noChangeArrowheads="1"/>
          </p:cNvSpPr>
          <p:nvPr>
            <p:ph type="sldNum" sz="quarter" idx="5"/>
          </p:nvPr>
        </p:nvSpPr>
        <p:spPr bwMode="auto">
          <a:xfrm>
            <a:off x="3854939" y="9445170"/>
            <a:ext cx="2949099" cy="49720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defRPr>
            </a:lvl1pPr>
          </a:lstStyle>
          <a:p>
            <a:pPr>
              <a:defRPr/>
            </a:pPr>
            <a:fld id="{B98AFF5E-951F-48D9-B7E3-42C2E8980F4D}" type="slidenum">
              <a:rPr lang="de-CH" altLang="de-DE"/>
              <a:pPr>
                <a:defRPr/>
              </a:pPr>
              <a:t>‹Nr.›</a:t>
            </a:fld>
            <a:endParaRPr lang="de-CH" altLang="de-DE"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5" Type="http://schemas.openxmlformats.org/officeDocument/2006/relationships/image" Target="../media/image2.png"/><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aphicFrame>
        <p:nvGraphicFramePr>
          <p:cNvPr id="4" name="Object 4"/>
          <p:cNvGraphicFramePr>
            <a:graphicFrameLocks noChangeAspect="1"/>
          </p:cNvGraphicFramePr>
          <p:nvPr/>
        </p:nvGraphicFramePr>
        <p:xfrm>
          <a:off x="358775" y="358775"/>
          <a:ext cx="706438" cy="792163"/>
        </p:xfrm>
        <a:graphic>
          <a:graphicData uri="http://schemas.openxmlformats.org/presentationml/2006/ole">
            <mc:AlternateContent xmlns:mc="http://schemas.openxmlformats.org/markup-compatibility/2006">
              <mc:Choice xmlns:v="urn:schemas-microsoft-com:vml" Requires="v">
                <p:oleObj spid="_x0000_s11481" name="Photo Editor-Foto" r:id="rId3" imgW="5020376" imgH="5630061" progId="MSPhotoEd.3">
                  <p:embed/>
                </p:oleObj>
              </mc:Choice>
              <mc:Fallback>
                <p:oleObj name="Photo Editor-Foto" r:id="rId3" imgW="5020376" imgH="5630061" progId="MSPhotoEd.3">
                  <p:embed/>
                  <p:pic>
                    <p:nvPicPr>
                      <p:cNvPr id="307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75" y="358775"/>
                        <a:ext cx="706438"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Line 6"/>
          <p:cNvSpPr>
            <a:spLocks noChangeShapeType="1"/>
          </p:cNvSpPr>
          <p:nvPr/>
        </p:nvSpPr>
        <p:spPr bwMode="auto">
          <a:xfrm>
            <a:off x="1438275" y="1150938"/>
            <a:ext cx="7461250"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CH" dirty="0"/>
          </a:p>
        </p:txBody>
      </p:sp>
      <p:sp>
        <p:nvSpPr>
          <p:cNvPr id="6" name="Line 8"/>
          <p:cNvSpPr>
            <a:spLocks noChangeShapeType="1"/>
          </p:cNvSpPr>
          <p:nvPr/>
        </p:nvSpPr>
        <p:spPr bwMode="auto">
          <a:xfrm>
            <a:off x="323850" y="6381750"/>
            <a:ext cx="8480425" cy="1588"/>
          </a:xfrm>
          <a:prstGeom prst="line">
            <a:avLst/>
          </a:prstGeom>
          <a:noFill/>
          <a:ln w="31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CH" dirty="0"/>
          </a:p>
        </p:txBody>
      </p:sp>
      <p:sp>
        <p:nvSpPr>
          <p:cNvPr id="8" name="Text Box 3"/>
          <p:cNvSpPr txBox="1">
            <a:spLocks noChangeArrowheads="1"/>
          </p:cNvSpPr>
          <p:nvPr/>
        </p:nvSpPr>
        <p:spPr bwMode="auto">
          <a:xfrm>
            <a:off x="1349375" y="260350"/>
            <a:ext cx="7793038" cy="900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b="1">
                <a:solidFill>
                  <a:schemeClr val="tx2"/>
                </a:solidFill>
                <a:latin typeface="Arial" panose="020B0604020202020204" pitchFamily="34" charset="0"/>
              </a:defRPr>
            </a:lvl1pPr>
            <a:lvl2pPr marL="742950" indent="-285750">
              <a:defRPr sz="3000" b="1">
                <a:solidFill>
                  <a:schemeClr val="tx2"/>
                </a:solidFill>
                <a:latin typeface="Arial" panose="020B0604020202020204" pitchFamily="34" charset="0"/>
              </a:defRPr>
            </a:lvl2pPr>
            <a:lvl3pPr marL="1143000" indent="-228600">
              <a:defRPr sz="3000" b="1">
                <a:solidFill>
                  <a:schemeClr val="tx2"/>
                </a:solidFill>
                <a:latin typeface="Arial" panose="020B0604020202020204" pitchFamily="34" charset="0"/>
              </a:defRPr>
            </a:lvl3pPr>
            <a:lvl4pPr marL="1600200" indent="-228600">
              <a:defRPr sz="3000" b="1">
                <a:solidFill>
                  <a:schemeClr val="tx2"/>
                </a:solidFill>
                <a:latin typeface="Arial" panose="020B0604020202020204" pitchFamily="34" charset="0"/>
              </a:defRPr>
            </a:lvl4pPr>
            <a:lvl5pPr marL="2057400" indent="-228600">
              <a:defRPr sz="3000" b="1">
                <a:solidFill>
                  <a:schemeClr val="tx2"/>
                </a:solidFill>
                <a:latin typeface="Arial" panose="020B0604020202020204" pitchFamily="34" charset="0"/>
              </a:defRPr>
            </a:lvl5pPr>
            <a:lvl6pPr marL="2514600" indent="-228600" eaLnBrk="0" fontAlgn="base" hangingPunct="0">
              <a:spcBef>
                <a:spcPct val="0"/>
              </a:spcBef>
              <a:spcAft>
                <a:spcPct val="0"/>
              </a:spcAft>
              <a:defRPr sz="3000" b="1">
                <a:solidFill>
                  <a:schemeClr val="tx2"/>
                </a:solidFill>
                <a:latin typeface="Arial" panose="020B0604020202020204" pitchFamily="34" charset="0"/>
              </a:defRPr>
            </a:lvl6pPr>
            <a:lvl7pPr marL="2971800" indent="-228600" eaLnBrk="0" fontAlgn="base" hangingPunct="0">
              <a:spcBef>
                <a:spcPct val="0"/>
              </a:spcBef>
              <a:spcAft>
                <a:spcPct val="0"/>
              </a:spcAft>
              <a:defRPr sz="3000" b="1">
                <a:solidFill>
                  <a:schemeClr val="tx2"/>
                </a:solidFill>
                <a:latin typeface="Arial" panose="020B0604020202020204" pitchFamily="34" charset="0"/>
              </a:defRPr>
            </a:lvl7pPr>
            <a:lvl8pPr marL="3429000" indent="-228600" eaLnBrk="0" fontAlgn="base" hangingPunct="0">
              <a:spcBef>
                <a:spcPct val="0"/>
              </a:spcBef>
              <a:spcAft>
                <a:spcPct val="0"/>
              </a:spcAft>
              <a:defRPr sz="3000" b="1">
                <a:solidFill>
                  <a:schemeClr val="tx2"/>
                </a:solidFill>
                <a:latin typeface="Arial" panose="020B0604020202020204" pitchFamily="34" charset="0"/>
              </a:defRPr>
            </a:lvl8pPr>
            <a:lvl9pPr marL="3886200" indent="-228600" eaLnBrk="0" fontAlgn="base" hangingPunct="0">
              <a:spcBef>
                <a:spcPct val="0"/>
              </a:spcBef>
              <a:spcAft>
                <a:spcPct val="0"/>
              </a:spcAft>
              <a:defRPr sz="3000" b="1">
                <a:solidFill>
                  <a:schemeClr val="tx2"/>
                </a:solidFill>
                <a:latin typeface="Arial" panose="020B0604020202020204" pitchFamily="34" charset="0"/>
              </a:defRPr>
            </a:lvl9pPr>
          </a:lstStyle>
          <a:p>
            <a:pPr eaLnBrk="1" hangingPunct="1">
              <a:lnSpc>
                <a:spcPts val="2100"/>
              </a:lnSpc>
              <a:defRPr/>
            </a:pPr>
            <a:r>
              <a:rPr lang="de-CH" altLang="de-DE" sz="1500" dirty="0"/>
              <a:t>Amt für Wirtschaft und Tourismus Graubünden</a:t>
            </a:r>
          </a:p>
          <a:p>
            <a:pPr eaLnBrk="1" hangingPunct="1">
              <a:lnSpc>
                <a:spcPts val="2100"/>
              </a:lnSpc>
              <a:defRPr/>
            </a:pPr>
            <a:r>
              <a:rPr lang="it-IT" altLang="de-DE" sz="1500" dirty="0"/>
              <a:t>Uffizi per economia e turissem dal Grischun</a:t>
            </a:r>
            <a:endParaRPr lang="de-CH" altLang="de-DE" sz="1500" dirty="0"/>
          </a:p>
          <a:p>
            <a:pPr eaLnBrk="1" hangingPunct="1">
              <a:lnSpc>
                <a:spcPts val="2100"/>
              </a:lnSpc>
              <a:defRPr/>
            </a:pPr>
            <a:r>
              <a:rPr lang="it-IT" altLang="de-DE" sz="1500" dirty="0"/>
              <a:t>Ufficio dell’economia e del turismo dei Grigioni</a:t>
            </a:r>
            <a:endParaRPr lang="de-DE" altLang="de-DE" sz="1500" dirty="0">
              <a:solidFill>
                <a:srgbClr val="3366FF"/>
              </a:solidFill>
            </a:endParaRPr>
          </a:p>
        </p:txBody>
      </p:sp>
      <p:sp>
        <p:nvSpPr>
          <p:cNvPr id="6146" name="Rectangle 2"/>
          <p:cNvSpPr>
            <a:spLocks noGrp="1" noChangeArrowheads="1"/>
          </p:cNvSpPr>
          <p:nvPr>
            <p:ph type="subTitle" idx="1"/>
          </p:nvPr>
        </p:nvSpPr>
        <p:spPr>
          <a:xfrm>
            <a:off x="1349375" y="5653088"/>
            <a:ext cx="5310188" cy="439737"/>
          </a:xfrm>
        </p:spPr>
        <p:txBody>
          <a:bodyPr/>
          <a:lstStyle>
            <a:lvl1pPr>
              <a:defRPr/>
            </a:lvl1pPr>
          </a:lstStyle>
          <a:p>
            <a:r>
              <a:rPr lang="de-DE"/>
              <a:t>Formatvorlage des Untertitelmasters durch Klicken bearbeiten</a:t>
            </a:r>
            <a:endParaRPr lang="de-CH"/>
          </a:p>
        </p:txBody>
      </p:sp>
      <p:sp>
        <p:nvSpPr>
          <p:cNvPr id="6147" name="Rectangle 3"/>
          <p:cNvSpPr>
            <a:spLocks noGrp="1" noChangeArrowheads="1"/>
          </p:cNvSpPr>
          <p:nvPr>
            <p:ph type="ctrTitle"/>
          </p:nvPr>
        </p:nvSpPr>
        <p:spPr>
          <a:xfrm>
            <a:off x="1331913" y="2159000"/>
            <a:ext cx="7488237" cy="1270000"/>
          </a:xfrm>
        </p:spPr>
        <p:txBody>
          <a:bodyPr/>
          <a:lstStyle>
            <a:lvl1pPr>
              <a:defRPr sz="3000"/>
            </a:lvl1pPr>
          </a:lstStyle>
          <a:p>
            <a:r>
              <a:rPr lang="de-DE"/>
              <a:t>Titelmasterformat durch Klicken bearbeiten</a:t>
            </a:r>
            <a:endParaRPr lang="de-CH" dirty="0"/>
          </a:p>
        </p:txBody>
      </p:sp>
      <p:sp>
        <p:nvSpPr>
          <p:cNvPr id="10" name="Rectangle 15"/>
          <p:cNvSpPr>
            <a:spLocks noGrp="1" noChangeArrowheads="1"/>
          </p:cNvSpPr>
          <p:nvPr>
            <p:ph type="sldNum" sz="quarter" idx="10"/>
          </p:nvPr>
        </p:nvSpPr>
        <p:spPr/>
        <p:txBody>
          <a:bodyPr/>
          <a:lstStyle>
            <a:lvl1pPr>
              <a:defRPr/>
            </a:lvl1pPr>
          </a:lstStyle>
          <a:p>
            <a:pPr>
              <a:defRPr/>
            </a:pPr>
            <a:fld id="{897A5B52-48A7-42B5-81BB-1F35123E11CA}" type="slidenum">
              <a:rPr lang="de-CH" altLang="de-DE"/>
              <a:pPr>
                <a:defRPr/>
              </a:pPr>
              <a:t>‹Nr.›</a:t>
            </a:fld>
            <a:endParaRPr lang="de-CH" altLang="de-DE" dirty="0"/>
          </a:p>
        </p:txBody>
      </p:sp>
      <p:pic>
        <p:nvPicPr>
          <p:cNvPr id="11" name="Grafik 10"/>
          <p:cNvPicPr>
            <a:picLocks noChangeAspect="1"/>
          </p:cNvPicPr>
          <p:nvPr userDrawn="1"/>
        </p:nvPicPr>
        <p:blipFill>
          <a:blip r:embed="rId5"/>
          <a:stretch>
            <a:fillRect/>
          </a:stretch>
        </p:blipFill>
        <p:spPr>
          <a:xfrm>
            <a:off x="7392882" y="6453336"/>
            <a:ext cx="1382399" cy="291600"/>
          </a:xfrm>
          <a:prstGeom prst="rect">
            <a:avLst/>
          </a:prstGeom>
        </p:spPr>
      </p:pic>
    </p:spTree>
    <p:extLst>
      <p:ext uri="{BB962C8B-B14F-4D97-AF65-F5344CB8AC3E}">
        <p14:creationId xmlns:p14="http://schemas.microsoft.com/office/powerpoint/2010/main" val="599575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5" name="Rectangle 29"/>
          <p:cNvSpPr>
            <a:spLocks noGrp="1" noChangeArrowheads="1"/>
          </p:cNvSpPr>
          <p:nvPr>
            <p:ph type="title"/>
          </p:nvPr>
        </p:nvSpPr>
        <p:spPr bwMode="auto">
          <a:xfrm>
            <a:off x="269875" y="719138"/>
            <a:ext cx="8478838" cy="428625"/>
          </a:xfrm>
          <a:prstGeom prst="rect">
            <a:avLst/>
          </a:prstGeom>
          <a:noFill/>
          <a:ln w="9525">
            <a:noFill/>
            <a:miter lim="800000"/>
            <a:headEnd/>
            <a:tailEnd/>
          </a:ln>
          <a:effectLst/>
        </p:spPr>
        <p:txBody>
          <a:bodyPr/>
          <a:lstStyle/>
          <a:p>
            <a:pPr lvl="0"/>
            <a:r>
              <a:rPr lang="de-DE"/>
              <a:t>Titelmasterformat durch Klicken bearbeiten</a:t>
            </a:r>
            <a:endParaRPr lang="de-CH"/>
          </a:p>
        </p:txBody>
      </p:sp>
      <p:sp>
        <p:nvSpPr>
          <p:cNvPr id="6" name="Rectangle 39"/>
          <p:cNvSpPr>
            <a:spLocks noGrp="1" noChangeArrowheads="1"/>
          </p:cNvSpPr>
          <p:nvPr>
            <p:ph idx="1"/>
          </p:nvPr>
        </p:nvSpPr>
        <p:spPr bwMode="auto">
          <a:xfrm>
            <a:off x="269875" y="1798638"/>
            <a:ext cx="8478838" cy="4437062"/>
          </a:xfrm>
          <a:prstGeom prst="rect">
            <a:avLst/>
          </a:prstGeom>
          <a:noFill/>
          <a:ln w="9525">
            <a:noFill/>
            <a:miter lim="800000"/>
            <a:headEnd/>
            <a:tailEnd/>
          </a:ln>
          <a:effectLst/>
        </p:spPr>
        <p:txBody>
          <a:bodyPr/>
          <a:lstStyle>
            <a:lvl1pPr>
              <a:defRPr b="0"/>
            </a:lvl1pPr>
          </a:lstStyle>
          <a:p>
            <a:pPr lvl="0"/>
            <a:r>
              <a:rPr lang="de-DE" noProof="0"/>
              <a:t>Formatvorlagen des Textmasters bearbeiten</a:t>
            </a:r>
          </a:p>
        </p:txBody>
      </p:sp>
      <p:sp>
        <p:nvSpPr>
          <p:cNvPr id="4" name="Rectangle 35"/>
          <p:cNvSpPr>
            <a:spLocks noGrp="1" noChangeArrowheads="1"/>
          </p:cNvSpPr>
          <p:nvPr>
            <p:ph type="sldNum" sz="quarter" idx="10"/>
          </p:nvPr>
        </p:nvSpPr>
        <p:spPr>
          <a:ln/>
        </p:spPr>
        <p:txBody>
          <a:bodyPr/>
          <a:lstStyle>
            <a:lvl1pPr>
              <a:defRPr/>
            </a:lvl1pPr>
          </a:lstStyle>
          <a:p>
            <a:pPr>
              <a:defRPr/>
            </a:pPr>
            <a:fld id="{F266E1FD-AFE3-49D9-83AE-F329511EC0A1}" type="slidenum">
              <a:rPr lang="de-CH" altLang="de-DE"/>
              <a:pPr>
                <a:defRPr/>
              </a:pPr>
              <a:t>‹Nr.›</a:t>
            </a:fld>
            <a:endParaRPr lang="de-CH" altLang="de-DE" dirty="0"/>
          </a:p>
        </p:txBody>
      </p:sp>
    </p:spTree>
    <p:extLst>
      <p:ext uri="{BB962C8B-B14F-4D97-AF65-F5344CB8AC3E}">
        <p14:creationId xmlns:p14="http://schemas.microsoft.com/office/powerpoint/2010/main" val="2727509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FE32B847-00DC-48C8-866B-647286A2BBB2}" type="slidenum">
              <a:rPr lang="de-CH" altLang="de-DE"/>
              <a:pPr>
                <a:defRPr/>
              </a:pPr>
              <a:t>‹Nr.›</a:t>
            </a:fld>
            <a:endParaRPr lang="de-CH" altLang="de-DE" dirty="0"/>
          </a:p>
        </p:txBody>
      </p:sp>
    </p:spTree>
    <p:extLst>
      <p:ext uri="{BB962C8B-B14F-4D97-AF65-F5344CB8AC3E}">
        <p14:creationId xmlns:p14="http://schemas.microsoft.com/office/powerpoint/2010/main" val="29414815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oleObject" Target="../embeddings/oleObject1.bin"/><Relationship Id="rId4"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3" Type="http://schemas.openxmlformats.org/officeDocument/2006/relationships/vmlDrawing" Target="../drawings/vmlDrawing3.vml"/><Relationship Id="rId2" Type="http://schemas.openxmlformats.org/officeDocument/2006/relationships/theme" Target="../theme/theme2.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oleObject" Target="../embeddings/oleObject3.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9"/>
          <p:cNvSpPr>
            <a:spLocks noGrp="1" noChangeArrowheads="1"/>
          </p:cNvSpPr>
          <p:nvPr>
            <p:ph type="title"/>
          </p:nvPr>
        </p:nvSpPr>
        <p:spPr bwMode="auto">
          <a:xfrm>
            <a:off x="269875" y="719138"/>
            <a:ext cx="847883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CH" altLang="de-DE"/>
              <a:t>Titel</a:t>
            </a:r>
          </a:p>
        </p:txBody>
      </p:sp>
      <p:sp>
        <p:nvSpPr>
          <p:cNvPr id="1027" name="Line 31"/>
          <p:cNvSpPr>
            <a:spLocks noChangeShapeType="1"/>
          </p:cNvSpPr>
          <p:nvPr/>
        </p:nvSpPr>
        <p:spPr bwMode="auto">
          <a:xfrm>
            <a:off x="323850" y="6381750"/>
            <a:ext cx="8480425" cy="1588"/>
          </a:xfrm>
          <a:prstGeom prst="line">
            <a:avLst/>
          </a:prstGeom>
          <a:noFill/>
          <a:ln w="31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CH" dirty="0"/>
          </a:p>
        </p:txBody>
      </p:sp>
      <p:sp>
        <p:nvSpPr>
          <p:cNvPr id="1029" name="Text Box 34"/>
          <p:cNvSpPr txBox="1">
            <a:spLocks noChangeArrowheads="1"/>
          </p:cNvSpPr>
          <p:nvPr/>
        </p:nvSpPr>
        <p:spPr bwMode="auto">
          <a:xfrm>
            <a:off x="611188" y="201613"/>
            <a:ext cx="41767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000" b="1">
                <a:solidFill>
                  <a:schemeClr val="tx2"/>
                </a:solidFill>
                <a:latin typeface="Arial" panose="020B0604020202020204" pitchFamily="34" charset="0"/>
              </a:defRPr>
            </a:lvl1pPr>
            <a:lvl2pPr marL="742950" indent="-285750">
              <a:defRPr sz="3000" b="1">
                <a:solidFill>
                  <a:schemeClr val="tx2"/>
                </a:solidFill>
                <a:latin typeface="Arial" panose="020B0604020202020204" pitchFamily="34" charset="0"/>
              </a:defRPr>
            </a:lvl2pPr>
            <a:lvl3pPr marL="1143000" indent="-228600">
              <a:defRPr sz="3000" b="1">
                <a:solidFill>
                  <a:schemeClr val="tx2"/>
                </a:solidFill>
                <a:latin typeface="Arial" panose="020B0604020202020204" pitchFamily="34" charset="0"/>
              </a:defRPr>
            </a:lvl3pPr>
            <a:lvl4pPr marL="1600200" indent="-228600">
              <a:defRPr sz="3000" b="1">
                <a:solidFill>
                  <a:schemeClr val="tx2"/>
                </a:solidFill>
                <a:latin typeface="Arial" panose="020B0604020202020204" pitchFamily="34" charset="0"/>
              </a:defRPr>
            </a:lvl4pPr>
            <a:lvl5pPr marL="2057400" indent="-228600">
              <a:defRPr sz="3000" b="1">
                <a:solidFill>
                  <a:schemeClr val="tx2"/>
                </a:solidFill>
                <a:latin typeface="Arial" panose="020B0604020202020204" pitchFamily="34" charset="0"/>
              </a:defRPr>
            </a:lvl5pPr>
            <a:lvl6pPr marL="2514600" indent="-228600" eaLnBrk="0" fontAlgn="base" hangingPunct="0">
              <a:spcBef>
                <a:spcPct val="0"/>
              </a:spcBef>
              <a:spcAft>
                <a:spcPct val="0"/>
              </a:spcAft>
              <a:defRPr sz="3000" b="1">
                <a:solidFill>
                  <a:schemeClr val="tx2"/>
                </a:solidFill>
                <a:latin typeface="Arial" panose="020B0604020202020204" pitchFamily="34" charset="0"/>
              </a:defRPr>
            </a:lvl6pPr>
            <a:lvl7pPr marL="2971800" indent="-228600" eaLnBrk="0" fontAlgn="base" hangingPunct="0">
              <a:spcBef>
                <a:spcPct val="0"/>
              </a:spcBef>
              <a:spcAft>
                <a:spcPct val="0"/>
              </a:spcAft>
              <a:defRPr sz="3000" b="1">
                <a:solidFill>
                  <a:schemeClr val="tx2"/>
                </a:solidFill>
                <a:latin typeface="Arial" panose="020B0604020202020204" pitchFamily="34" charset="0"/>
              </a:defRPr>
            </a:lvl7pPr>
            <a:lvl8pPr marL="3429000" indent="-228600" eaLnBrk="0" fontAlgn="base" hangingPunct="0">
              <a:spcBef>
                <a:spcPct val="0"/>
              </a:spcBef>
              <a:spcAft>
                <a:spcPct val="0"/>
              </a:spcAft>
              <a:defRPr sz="3000" b="1">
                <a:solidFill>
                  <a:schemeClr val="tx2"/>
                </a:solidFill>
                <a:latin typeface="Arial" panose="020B0604020202020204" pitchFamily="34" charset="0"/>
              </a:defRPr>
            </a:lvl8pPr>
            <a:lvl9pPr marL="3886200" indent="-228600" eaLnBrk="0" fontAlgn="base" hangingPunct="0">
              <a:spcBef>
                <a:spcPct val="0"/>
              </a:spcBef>
              <a:spcAft>
                <a:spcPct val="0"/>
              </a:spcAft>
              <a:defRPr sz="3000" b="1">
                <a:solidFill>
                  <a:schemeClr val="tx2"/>
                </a:solidFill>
                <a:latin typeface="Arial" panose="020B0604020202020204" pitchFamily="34" charset="0"/>
              </a:defRPr>
            </a:lvl9pPr>
          </a:lstStyle>
          <a:p>
            <a:pPr eaLnBrk="1" hangingPunct="1">
              <a:spcBef>
                <a:spcPct val="50000"/>
              </a:spcBef>
              <a:defRPr/>
            </a:pPr>
            <a:r>
              <a:rPr lang="de-DE" altLang="de-DE" sz="1200" dirty="0">
                <a:solidFill>
                  <a:schemeClr val="tx1"/>
                </a:solidFill>
              </a:rPr>
              <a:t>Amt für Wirtschaft und Tourismus</a:t>
            </a:r>
            <a:endParaRPr lang="de-CH" altLang="de-DE" sz="1200" dirty="0">
              <a:solidFill>
                <a:schemeClr val="tx1"/>
              </a:solidFill>
            </a:endParaRPr>
          </a:p>
        </p:txBody>
      </p:sp>
      <p:sp>
        <p:nvSpPr>
          <p:cNvPr id="4131" name="Rectangle 35"/>
          <p:cNvSpPr>
            <a:spLocks noGrp="1" noChangeArrowheads="1"/>
          </p:cNvSpPr>
          <p:nvPr>
            <p:ph type="sldNum" sz="quarter" idx="4"/>
          </p:nvPr>
        </p:nvSpPr>
        <p:spPr bwMode="auto">
          <a:xfrm>
            <a:off x="32766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solidFill>
                  <a:schemeClr val="tx1"/>
                </a:solidFill>
              </a:defRPr>
            </a:lvl1pPr>
          </a:lstStyle>
          <a:p>
            <a:pPr>
              <a:defRPr/>
            </a:pPr>
            <a:fld id="{29E4A684-D0B5-4FAC-8130-1AC37C1AF461}" type="slidenum">
              <a:rPr lang="de-CH" altLang="de-DE"/>
              <a:pPr>
                <a:defRPr/>
              </a:pPr>
              <a:t>‹Nr.›</a:t>
            </a:fld>
            <a:endParaRPr lang="de-CH" altLang="de-DE" dirty="0"/>
          </a:p>
        </p:txBody>
      </p:sp>
      <p:graphicFrame>
        <p:nvGraphicFramePr>
          <p:cNvPr id="1031" name="Object 36"/>
          <p:cNvGraphicFramePr>
            <a:graphicFrameLocks noChangeAspect="1"/>
          </p:cNvGraphicFramePr>
          <p:nvPr/>
        </p:nvGraphicFramePr>
        <p:xfrm>
          <a:off x="323850" y="188913"/>
          <a:ext cx="233363" cy="261937"/>
        </p:xfrm>
        <a:graphic>
          <a:graphicData uri="http://schemas.openxmlformats.org/presentationml/2006/ole">
            <mc:AlternateContent xmlns:mc="http://schemas.openxmlformats.org/markup-compatibility/2006">
              <mc:Choice xmlns:v="urn:schemas-microsoft-com:vml" Requires="v">
                <p:oleObj spid="_x0000_s1250" name="Photo Editor-Foto" r:id="rId5" imgW="5020376" imgH="5630061" progId="MSPhotoEd.3">
                  <p:embed/>
                </p:oleObj>
              </mc:Choice>
              <mc:Fallback>
                <p:oleObj name="Photo Editor-Foto" r:id="rId5" imgW="5020376" imgH="5630061" progId="MSPhotoEd.3">
                  <p:embed/>
                  <p:pic>
                    <p:nvPicPr>
                      <p:cNvPr id="0" name="Object 3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850" y="188913"/>
                        <a:ext cx="233363" cy="261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2" name="Line 37"/>
          <p:cNvSpPr>
            <a:spLocks noChangeShapeType="1"/>
          </p:cNvSpPr>
          <p:nvPr/>
        </p:nvSpPr>
        <p:spPr bwMode="auto">
          <a:xfrm>
            <a:off x="323850" y="549275"/>
            <a:ext cx="8480425" cy="1588"/>
          </a:xfrm>
          <a:prstGeom prst="line">
            <a:avLst/>
          </a:prstGeom>
          <a:noFill/>
          <a:ln w="31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CH" dirty="0"/>
          </a:p>
        </p:txBody>
      </p:sp>
      <p:sp>
        <p:nvSpPr>
          <p:cNvPr id="1033" name="Rectangle 39"/>
          <p:cNvSpPr>
            <a:spLocks noGrp="1" noChangeArrowheads="1"/>
          </p:cNvSpPr>
          <p:nvPr>
            <p:ph type="body" idx="1"/>
          </p:nvPr>
        </p:nvSpPr>
        <p:spPr bwMode="auto">
          <a:xfrm>
            <a:off x="269875" y="1798638"/>
            <a:ext cx="8478838" cy="443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CH" altLang="de-DE"/>
              <a:t>Text</a:t>
            </a:r>
          </a:p>
        </p:txBody>
      </p:sp>
      <p:pic>
        <p:nvPicPr>
          <p:cNvPr id="10" name="Grafik 9"/>
          <p:cNvPicPr>
            <a:picLocks noChangeAspect="1"/>
          </p:cNvPicPr>
          <p:nvPr userDrawn="1"/>
        </p:nvPicPr>
        <p:blipFill>
          <a:blip r:embed="rId7"/>
          <a:stretch>
            <a:fillRect/>
          </a:stretch>
        </p:blipFill>
        <p:spPr>
          <a:xfrm>
            <a:off x="7392882" y="6453336"/>
            <a:ext cx="1382399" cy="291600"/>
          </a:xfrm>
          <a:prstGeom prst="rect">
            <a:avLst/>
          </a:prstGeom>
        </p:spPr>
      </p:pic>
    </p:spTree>
  </p:cSld>
  <p:clrMap bg1="lt1" tx1="dk1" bg2="lt2" tx2="dk2" accent1="accent1" accent2="accent2" accent3="accent3" accent4="accent4" accent5="accent5" accent6="accent6" hlink="hlink" folHlink="folHlink"/>
  <p:sldLayoutIdLst>
    <p:sldLayoutId id="2147483683" r:id="rId1"/>
    <p:sldLayoutId id="2147483681" r:id="rId2"/>
  </p:sldLayoutIdLst>
  <p:hf hdr="0" ftr="0" dt="0"/>
  <p:txStyles>
    <p:titleStyle>
      <a:lvl1pPr algn="l" rtl="0" eaLnBrk="1" fontAlgn="base" hangingPunct="1">
        <a:spcBef>
          <a:spcPct val="0"/>
        </a:spcBef>
        <a:spcAft>
          <a:spcPct val="0"/>
        </a:spcAft>
        <a:defRPr sz="2200" b="1">
          <a:solidFill>
            <a:schemeClr val="tx2"/>
          </a:solidFill>
          <a:latin typeface="+mj-lt"/>
          <a:ea typeface="+mj-ea"/>
          <a:cs typeface="+mj-cs"/>
        </a:defRPr>
      </a:lvl1pPr>
      <a:lvl2pPr algn="l" rtl="0" eaLnBrk="1" fontAlgn="base" hangingPunct="1">
        <a:spcBef>
          <a:spcPct val="0"/>
        </a:spcBef>
        <a:spcAft>
          <a:spcPct val="0"/>
        </a:spcAft>
        <a:defRPr sz="2200" b="1">
          <a:solidFill>
            <a:schemeClr val="tx2"/>
          </a:solidFill>
          <a:latin typeface="Arial" charset="0"/>
        </a:defRPr>
      </a:lvl2pPr>
      <a:lvl3pPr algn="l" rtl="0" eaLnBrk="1" fontAlgn="base" hangingPunct="1">
        <a:spcBef>
          <a:spcPct val="0"/>
        </a:spcBef>
        <a:spcAft>
          <a:spcPct val="0"/>
        </a:spcAft>
        <a:defRPr sz="2200" b="1">
          <a:solidFill>
            <a:schemeClr val="tx2"/>
          </a:solidFill>
          <a:latin typeface="Arial" charset="0"/>
        </a:defRPr>
      </a:lvl3pPr>
      <a:lvl4pPr algn="l" rtl="0" eaLnBrk="1" fontAlgn="base" hangingPunct="1">
        <a:spcBef>
          <a:spcPct val="0"/>
        </a:spcBef>
        <a:spcAft>
          <a:spcPct val="0"/>
        </a:spcAft>
        <a:defRPr sz="2200" b="1">
          <a:solidFill>
            <a:schemeClr val="tx2"/>
          </a:solidFill>
          <a:latin typeface="Arial" charset="0"/>
        </a:defRPr>
      </a:lvl4pPr>
      <a:lvl5pPr algn="l" rtl="0" eaLnBrk="1" fontAlgn="base" hangingPunct="1">
        <a:spcBef>
          <a:spcPct val="0"/>
        </a:spcBef>
        <a:spcAft>
          <a:spcPct val="0"/>
        </a:spcAft>
        <a:defRPr sz="2200" b="1">
          <a:solidFill>
            <a:schemeClr val="tx2"/>
          </a:solidFill>
          <a:latin typeface="Arial" charset="0"/>
        </a:defRPr>
      </a:lvl5pPr>
      <a:lvl6pPr marL="457200" algn="l" rtl="0" eaLnBrk="1" fontAlgn="base" hangingPunct="1">
        <a:spcBef>
          <a:spcPct val="0"/>
        </a:spcBef>
        <a:spcAft>
          <a:spcPct val="0"/>
        </a:spcAft>
        <a:defRPr sz="2200" b="1">
          <a:solidFill>
            <a:schemeClr val="tx2"/>
          </a:solidFill>
          <a:latin typeface="Arial" charset="0"/>
        </a:defRPr>
      </a:lvl6pPr>
      <a:lvl7pPr marL="914400" algn="l" rtl="0" eaLnBrk="1" fontAlgn="base" hangingPunct="1">
        <a:spcBef>
          <a:spcPct val="0"/>
        </a:spcBef>
        <a:spcAft>
          <a:spcPct val="0"/>
        </a:spcAft>
        <a:defRPr sz="2200" b="1">
          <a:solidFill>
            <a:schemeClr val="tx2"/>
          </a:solidFill>
          <a:latin typeface="Arial" charset="0"/>
        </a:defRPr>
      </a:lvl7pPr>
      <a:lvl8pPr marL="1371600" algn="l" rtl="0" eaLnBrk="1" fontAlgn="base" hangingPunct="1">
        <a:spcBef>
          <a:spcPct val="0"/>
        </a:spcBef>
        <a:spcAft>
          <a:spcPct val="0"/>
        </a:spcAft>
        <a:defRPr sz="2200" b="1">
          <a:solidFill>
            <a:schemeClr val="tx2"/>
          </a:solidFill>
          <a:latin typeface="Arial" charset="0"/>
        </a:defRPr>
      </a:lvl8pPr>
      <a:lvl9pPr marL="1828800" algn="l" rtl="0" eaLnBrk="1" fontAlgn="base" hangingPunct="1">
        <a:spcBef>
          <a:spcPct val="0"/>
        </a:spcBef>
        <a:spcAft>
          <a:spcPct val="0"/>
        </a:spcAft>
        <a:defRPr sz="2200" b="1">
          <a:solidFill>
            <a:schemeClr val="tx2"/>
          </a:solidFill>
          <a:latin typeface="Arial" charset="0"/>
        </a:defRPr>
      </a:lvl9pPr>
    </p:titleStyle>
    <p:bodyStyle>
      <a:lvl1pPr marL="342900" indent="-342900" algn="l" rtl="0" eaLnBrk="1" fontAlgn="base" hangingPunct="1">
        <a:spcBef>
          <a:spcPct val="20000"/>
        </a:spcBef>
        <a:spcAft>
          <a:spcPct val="0"/>
        </a:spcAft>
        <a:defRPr>
          <a:solidFill>
            <a:schemeClr val="tx1"/>
          </a:solidFill>
          <a:latin typeface="+mn-lt"/>
          <a:ea typeface="+mn-ea"/>
          <a:cs typeface="+mn-cs"/>
        </a:defRPr>
      </a:lvl1pPr>
      <a:lvl2pPr marL="179388" indent="277813" algn="l" rtl="0" eaLnBrk="1" fontAlgn="base" hangingPunct="1">
        <a:spcBef>
          <a:spcPct val="20000"/>
        </a:spcBef>
        <a:spcAft>
          <a:spcPct val="0"/>
        </a:spcAft>
        <a:defRPr b="1">
          <a:solidFill>
            <a:schemeClr val="tx1"/>
          </a:solidFill>
          <a:latin typeface="+mn-lt"/>
        </a:defRPr>
      </a:lvl2pPr>
      <a:lvl3pPr marL="1931988" indent="-228600" algn="l" rtl="0" eaLnBrk="1" fontAlgn="base" hangingPunct="1">
        <a:spcBef>
          <a:spcPct val="20000"/>
        </a:spcBef>
        <a:spcAft>
          <a:spcPct val="0"/>
        </a:spcAft>
        <a:defRPr sz="2400">
          <a:solidFill>
            <a:schemeClr val="tx1"/>
          </a:solidFill>
          <a:latin typeface="+mn-lt"/>
        </a:defRPr>
      </a:lvl3pPr>
      <a:lvl4pPr marL="2339975" indent="-228600" algn="l" rtl="0" eaLnBrk="1" fontAlgn="base" hangingPunct="1">
        <a:spcBef>
          <a:spcPct val="20000"/>
        </a:spcBef>
        <a:spcAft>
          <a:spcPct val="0"/>
        </a:spcAft>
        <a:defRPr sz="2000">
          <a:solidFill>
            <a:schemeClr val="tx1"/>
          </a:solidFill>
          <a:latin typeface="+mn-lt"/>
        </a:defRPr>
      </a:lvl4pPr>
      <a:lvl5pPr marL="2747963" indent="-228600" algn="l" rtl="0" eaLnBrk="1" fontAlgn="base" hangingPunct="1">
        <a:spcBef>
          <a:spcPct val="20000"/>
        </a:spcBef>
        <a:spcAft>
          <a:spcPct val="0"/>
        </a:spcAft>
        <a:buChar char="»"/>
        <a:defRPr sz="2000">
          <a:solidFill>
            <a:schemeClr val="tx1"/>
          </a:solidFill>
          <a:latin typeface="+mn-lt"/>
        </a:defRPr>
      </a:lvl5pPr>
      <a:lvl6pPr marL="3205163" indent="-228600" algn="l" rtl="0" eaLnBrk="1" fontAlgn="base" hangingPunct="1">
        <a:spcBef>
          <a:spcPct val="20000"/>
        </a:spcBef>
        <a:spcAft>
          <a:spcPct val="0"/>
        </a:spcAft>
        <a:buChar char="»"/>
        <a:defRPr sz="2000">
          <a:solidFill>
            <a:schemeClr val="tx1"/>
          </a:solidFill>
          <a:latin typeface="+mn-lt"/>
        </a:defRPr>
      </a:lvl6pPr>
      <a:lvl7pPr marL="3662363" indent="-228600" algn="l" rtl="0" eaLnBrk="1" fontAlgn="base" hangingPunct="1">
        <a:spcBef>
          <a:spcPct val="20000"/>
        </a:spcBef>
        <a:spcAft>
          <a:spcPct val="0"/>
        </a:spcAft>
        <a:buChar char="»"/>
        <a:defRPr sz="2000">
          <a:solidFill>
            <a:schemeClr val="tx1"/>
          </a:solidFill>
          <a:latin typeface="+mn-lt"/>
        </a:defRPr>
      </a:lvl7pPr>
      <a:lvl8pPr marL="4119563" indent="-228600" algn="l" rtl="0" eaLnBrk="1" fontAlgn="base" hangingPunct="1">
        <a:spcBef>
          <a:spcPct val="20000"/>
        </a:spcBef>
        <a:spcAft>
          <a:spcPct val="0"/>
        </a:spcAft>
        <a:buChar char="»"/>
        <a:defRPr sz="2000">
          <a:solidFill>
            <a:schemeClr val="tx1"/>
          </a:solidFill>
          <a:latin typeface="+mn-lt"/>
        </a:defRPr>
      </a:lvl8pPr>
      <a:lvl9pPr marL="4576763"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nvGraphicFramePr>
        <p:xfrm>
          <a:off x="358775" y="358775"/>
          <a:ext cx="706438" cy="792163"/>
        </p:xfrm>
        <a:graphic>
          <a:graphicData uri="http://schemas.openxmlformats.org/presentationml/2006/ole">
            <mc:AlternateContent xmlns:mc="http://schemas.openxmlformats.org/markup-compatibility/2006">
              <mc:Choice xmlns:v="urn:schemas-microsoft-com:vml" Requires="v">
                <p:oleObj spid="_x0000_s2273" name="Photo Editor-Foto" r:id="rId4" imgW="5020376" imgH="5630061" progId="MSPhotoEd.3">
                  <p:embed/>
                </p:oleObj>
              </mc:Choice>
              <mc:Fallback>
                <p:oleObj name="Photo Editor-Foto" r:id="rId4" imgW="5020376" imgH="5630061" progId="MSPhotoEd.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775" y="358775"/>
                        <a:ext cx="706438"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1" name="Line 4"/>
          <p:cNvSpPr>
            <a:spLocks noChangeShapeType="1"/>
          </p:cNvSpPr>
          <p:nvPr/>
        </p:nvSpPr>
        <p:spPr bwMode="auto">
          <a:xfrm>
            <a:off x="1438275" y="1150938"/>
            <a:ext cx="7461250"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CH" dirty="0"/>
          </a:p>
        </p:txBody>
      </p:sp>
      <p:sp>
        <p:nvSpPr>
          <p:cNvPr id="2052" name="Text Box 6"/>
          <p:cNvSpPr txBox="1">
            <a:spLocks noChangeArrowheads="1"/>
          </p:cNvSpPr>
          <p:nvPr/>
        </p:nvSpPr>
        <p:spPr bwMode="auto">
          <a:xfrm>
            <a:off x="323850" y="6381750"/>
            <a:ext cx="36004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000" b="1">
                <a:solidFill>
                  <a:schemeClr val="tx2"/>
                </a:solidFill>
                <a:latin typeface="Arial" panose="020B0604020202020204" pitchFamily="34" charset="0"/>
              </a:defRPr>
            </a:lvl1pPr>
            <a:lvl2pPr marL="742950" indent="-285750">
              <a:defRPr sz="3000" b="1">
                <a:solidFill>
                  <a:schemeClr val="tx2"/>
                </a:solidFill>
                <a:latin typeface="Arial" panose="020B0604020202020204" pitchFamily="34" charset="0"/>
              </a:defRPr>
            </a:lvl2pPr>
            <a:lvl3pPr marL="1143000" indent="-228600">
              <a:defRPr sz="3000" b="1">
                <a:solidFill>
                  <a:schemeClr val="tx2"/>
                </a:solidFill>
                <a:latin typeface="Arial" panose="020B0604020202020204" pitchFamily="34" charset="0"/>
              </a:defRPr>
            </a:lvl3pPr>
            <a:lvl4pPr marL="1600200" indent="-228600">
              <a:defRPr sz="3000" b="1">
                <a:solidFill>
                  <a:schemeClr val="tx2"/>
                </a:solidFill>
                <a:latin typeface="Arial" panose="020B0604020202020204" pitchFamily="34" charset="0"/>
              </a:defRPr>
            </a:lvl4pPr>
            <a:lvl5pPr marL="2057400" indent="-228600">
              <a:defRPr sz="3000" b="1">
                <a:solidFill>
                  <a:schemeClr val="tx2"/>
                </a:solidFill>
                <a:latin typeface="Arial" panose="020B0604020202020204" pitchFamily="34" charset="0"/>
              </a:defRPr>
            </a:lvl5pPr>
            <a:lvl6pPr marL="2514600" indent="-228600" eaLnBrk="0" fontAlgn="base" hangingPunct="0">
              <a:spcBef>
                <a:spcPct val="0"/>
              </a:spcBef>
              <a:spcAft>
                <a:spcPct val="0"/>
              </a:spcAft>
              <a:defRPr sz="3000" b="1">
                <a:solidFill>
                  <a:schemeClr val="tx2"/>
                </a:solidFill>
                <a:latin typeface="Arial" panose="020B0604020202020204" pitchFamily="34" charset="0"/>
              </a:defRPr>
            </a:lvl6pPr>
            <a:lvl7pPr marL="2971800" indent="-228600" eaLnBrk="0" fontAlgn="base" hangingPunct="0">
              <a:spcBef>
                <a:spcPct val="0"/>
              </a:spcBef>
              <a:spcAft>
                <a:spcPct val="0"/>
              </a:spcAft>
              <a:defRPr sz="3000" b="1">
                <a:solidFill>
                  <a:schemeClr val="tx2"/>
                </a:solidFill>
                <a:latin typeface="Arial" panose="020B0604020202020204" pitchFamily="34" charset="0"/>
              </a:defRPr>
            </a:lvl7pPr>
            <a:lvl8pPr marL="3429000" indent="-228600" eaLnBrk="0" fontAlgn="base" hangingPunct="0">
              <a:spcBef>
                <a:spcPct val="0"/>
              </a:spcBef>
              <a:spcAft>
                <a:spcPct val="0"/>
              </a:spcAft>
              <a:defRPr sz="3000" b="1">
                <a:solidFill>
                  <a:schemeClr val="tx2"/>
                </a:solidFill>
                <a:latin typeface="Arial" panose="020B0604020202020204" pitchFamily="34" charset="0"/>
              </a:defRPr>
            </a:lvl8pPr>
            <a:lvl9pPr marL="3886200" indent="-228600" eaLnBrk="0" fontAlgn="base" hangingPunct="0">
              <a:spcBef>
                <a:spcPct val="0"/>
              </a:spcBef>
              <a:spcAft>
                <a:spcPct val="0"/>
              </a:spcAft>
              <a:defRPr sz="3000" b="1">
                <a:solidFill>
                  <a:schemeClr val="tx2"/>
                </a:solidFill>
                <a:latin typeface="Arial" panose="020B0604020202020204" pitchFamily="34" charset="0"/>
              </a:defRPr>
            </a:lvl9pPr>
          </a:lstStyle>
          <a:p>
            <a:pPr eaLnBrk="1" hangingPunct="1">
              <a:spcBef>
                <a:spcPct val="50000"/>
              </a:spcBef>
              <a:defRPr/>
            </a:pPr>
            <a:r>
              <a:rPr lang="de-CH" altLang="de-DE" sz="1200" dirty="0">
                <a:solidFill>
                  <a:schemeClr val="tx1"/>
                </a:solidFill>
              </a:rPr>
              <a:t>Abteilung</a:t>
            </a:r>
          </a:p>
        </p:txBody>
      </p:sp>
      <p:sp>
        <p:nvSpPr>
          <p:cNvPr id="11273" name="Rectangle 9"/>
          <p:cNvSpPr>
            <a:spLocks noGrp="1" noChangeArrowheads="1"/>
          </p:cNvSpPr>
          <p:nvPr>
            <p:ph type="sldNum" sz="quarter" idx="4"/>
          </p:nvPr>
        </p:nvSpPr>
        <p:spPr bwMode="auto">
          <a:xfrm>
            <a:off x="32766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solidFill>
                  <a:schemeClr val="tx1"/>
                </a:solidFill>
              </a:defRPr>
            </a:lvl1pPr>
          </a:lstStyle>
          <a:p>
            <a:pPr>
              <a:defRPr/>
            </a:pPr>
            <a:fld id="{F064F8D9-B850-4D6A-8959-3B78FE6B6A55}" type="slidenum">
              <a:rPr lang="de-CH" altLang="de-DE"/>
              <a:pPr>
                <a:defRPr/>
              </a:pPr>
              <a:t>‹Nr.›</a:t>
            </a:fld>
            <a:endParaRPr lang="de-CH" altLang="de-DE" dirty="0"/>
          </a:p>
        </p:txBody>
      </p:sp>
      <p:sp>
        <p:nvSpPr>
          <p:cNvPr id="2055" name="Text Box 10"/>
          <p:cNvSpPr txBox="1">
            <a:spLocks noChangeArrowheads="1"/>
          </p:cNvSpPr>
          <p:nvPr/>
        </p:nvSpPr>
        <p:spPr bwMode="auto">
          <a:xfrm>
            <a:off x="1349375" y="2159000"/>
            <a:ext cx="756126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b="1">
                <a:solidFill>
                  <a:schemeClr val="tx2"/>
                </a:solidFill>
                <a:latin typeface="Arial" panose="020B0604020202020204" pitchFamily="34" charset="0"/>
              </a:defRPr>
            </a:lvl1pPr>
            <a:lvl2pPr marL="742950" indent="-285750">
              <a:defRPr sz="3000" b="1">
                <a:solidFill>
                  <a:schemeClr val="tx2"/>
                </a:solidFill>
                <a:latin typeface="Arial" panose="020B0604020202020204" pitchFamily="34" charset="0"/>
              </a:defRPr>
            </a:lvl2pPr>
            <a:lvl3pPr marL="1143000" indent="-228600">
              <a:defRPr sz="3000" b="1">
                <a:solidFill>
                  <a:schemeClr val="tx2"/>
                </a:solidFill>
                <a:latin typeface="Arial" panose="020B0604020202020204" pitchFamily="34" charset="0"/>
              </a:defRPr>
            </a:lvl3pPr>
            <a:lvl4pPr marL="1600200" indent="-228600">
              <a:defRPr sz="3000" b="1">
                <a:solidFill>
                  <a:schemeClr val="tx2"/>
                </a:solidFill>
                <a:latin typeface="Arial" panose="020B0604020202020204" pitchFamily="34" charset="0"/>
              </a:defRPr>
            </a:lvl4pPr>
            <a:lvl5pPr marL="2057400" indent="-228600">
              <a:defRPr sz="3000" b="1">
                <a:solidFill>
                  <a:schemeClr val="tx2"/>
                </a:solidFill>
                <a:latin typeface="Arial" panose="020B0604020202020204" pitchFamily="34" charset="0"/>
              </a:defRPr>
            </a:lvl5pPr>
            <a:lvl6pPr marL="2514600" indent="-228600" eaLnBrk="0" fontAlgn="base" hangingPunct="0">
              <a:spcBef>
                <a:spcPct val="0"/>
              </a:spcBef>
              <a:spcAft>
                <a:spcPct val="0"/>
              </a:spcAft>
              <a:defRPr sz="3000" b="1">
                <a:solidFill>
                  <a:schemeClr val="tx2"/>
                </a:solidFill>
                <a:latin typeface="Arial" panose="020B0604020202020204" pitchFamily="34" charset="0"/>
              </a:defRPr>
            </a:lvl6pPr>
            <a:lvl7pPr marL="2971800" indent="-228600" eaLnBrk="0" fontAlgn="base" hangingPunct="0">
              <a:spcBef>
                <a:spcPct val="0"/>
              </a:spcBef>
              <a:spcAft>
                <a:spcPct val="0"/>
              </a:spcAft>
              <a:defRPr sz="3000" b="1">
                <a:solidFill>
                  <a:schemeClr val="tx2"/>
                </a:solidFill>
                <a:latin typeface="Arial" panose="020B0604020202020204" pitchFamily="34" charset="0"/>
              </a:defRPr>
            </a:lvl7pPr>
            <a:lvl8pPr marL="3429000" indent="-228600" eaLnBrk="0" fontAlgn="base" hangingPunct="0">
              <a:spcBef>
                <a:spcPct val="0"/>
              </a:spcBef>
              <a:spcAft>
                <a:spcPct val="0"/>
              </a:spcAft>
              <a:defRPr sz="3000" b="1">
                <a:solidFill>
                  <a:schemeClr val="tx2"/>
                </a:solidFill>
                <a:latin typeface="Arial" panose="020B0604020202020204" pitchFamily="34" charset="0"/>
              </a:defRPr>
            </a:lvl8pPr>
            <a:lvl9pPr marL="3886200" indent="-228600" eaLnBrk="0" fontAlgn="base" hangingPunct="0">
              <a:spcBef>
                <a:spcPct val="0"/>
              </a:spcBef>
              <a:spcAft>
                <a:spcPct val="0"/>
              </a:spcAft>
              <a:defRPr sz="3000" b="1">
                <a:solidFill>
                  <a:schemeClr val="tx2"/>
                </a:solidFill>
                <a:latin typeface="Arial" panose="020B0604020202020204" pitchFamily="34" charset="0"/>
              </a:defRPr>
            </a:lvl9pPr>
          </a:lstStyle>
          <a:p>
            <a:pPr eaLnBrk="1" hangingPunct="1">
              <a:spcBef>
                <a:spcPct val="50000"/>
              </a:spcBef>
              <a:defRPr/>
            </a:pPr>
            <a:r>
              <a:rPr lang="de-CH" altLang="de-DE" dirty="0">
                <a:solidFill>
                  <a:schemeClr val="tx1"/>
                </a:solidFill>
              </a:rPr>
              <a:t>Besten Dank für Ihr Interesse</a:t>
            </a:r>
          </a:p>
        </p:txBody>
      </p:sp>
      <p:sp>
        <p:nvSpPr>
          <p:cNvPr id="2056" name="Text Box 3"/>
          <p:cNvSpPr txBox="1">
            <a:spLocks noChangeArrowheads="1"/>
          </p:cNvSpPr>
          <p:nvPr/>
        </p:nvSpPr>
        <p:spPr bwMode="auto">
          <a:xfrm>
            <a:off x="1349375" y="260350"/>
            <a:ext cx="7793038" cy="900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b="1">
                <a:solidFill>
                  <a:schemeClr val="tx2"/>
                </a:solidFill>
                <a:latin typeface="Arial" panose="020B0604020202020204" pitchFamily="34" charset="0"/>
              </a:defRPr>
            </a:lvl1pPr>
            <a:lvl2pPr marL="742950" indent="-285750">
              <a:defRPr sz="3000" b="1">
                <a:solidFill>
                  <a:schemeClr val="tx2"/>
                </a:solidFill>
                <a:latin typeface="Arial" panose="020B0604020202020204" pitchFamily="34" charset="0"/>
              </a:defRPr>
            </a:lvl2pPr>
            <a:lvl3pPr marL="1143000" indent="-228600">
              <a:defRPr sz="3000" b="1">
                <a:solidFill>
                  <a:schemeClr val="tx2"/>
                </a:solidFill>
                <a:latin typeface="Arial" panose="020B0604020202020204" pitchFamily="34" charset="0"/>
              </a:defRPr>
            </a:lvl3pPr>
            <a:lvl4pPr marL="1600200" indent="-228600">
              <a:defRPr sz="3000" b="1">
                <a:solidFill>
                  <a:schemeClr val="tx2"/>
                </a:solidFill>
                <a:latin typeface="Arial" panose="020B0604020202020204" pitchFamily="34" charset="0"/>
              </a:defRPr>
            </a:lvl4pPr>
            <a:lvl5pPr marL="2057400" indent="-228600">
              <a:defRPr sz="3000" b="1">
                <a:solidFill>
                  <a:schemeClr val="tx2"/>
                </a:solidFill>
                <a:latin typeface="Arial" panose="020B0604020202020204" pitchFamily="34" charset="0"/>
              </a:defRPr>
            </a:lvl5pPr>
            <a:lvl6pPr marL="2514600" indent="-228600" eaLnBrk="0" fontAlgn="base" hangingPunct="0">
              <a:spcBef>
                <a:spcPct val="0"/>
              </a:spcBef>
              <a:spcAft>
                <a:spcPct val="0"/>
              </a:spcAft>
              <a:defRPr sz="3000" b="1">
                <a:solidFill>
                  <a:schemeClr val="tx2"/>
                </a:solidFill>
                <a:latin typeface="Arial" panose="020B0604020202020204" pitchFamily="34" charset="0"/>
              </a:defRPr>
            </a:lvl6pPr>
            <a:lvl7pPr marL="2971800" indent="-228600" eaLnBrk="0" fontAlgn="base" hangingPunct="0">
              <a:spcBef>
                <a:spcPct val="0"/>
              </a:spcBef>
              <a:spcAft>
                <a:spcPct val="0"/>
              </a:spcAft>
              <a:defRPr sz="3000" b="1">
                <a:solidFill>
                  <a:schemeClr val="tx2"/>
                </a:solidFill>
                <a:latin typeface="Arial" panose="020B0604020202020204" pitchFamily="34" charset="0"/>
              </a:defRPr>
            </a:lvl7pPr>
            <a:lvl8pPr marL="3429000" indent="-228600" eaLnBrk="0" fontAlgn="base" hangingPunct="0">
              <a:spcBef>
                <a:spcPct val="0"/>
              </a:spcBef>
              <a:spcAft>
                <a:spcPct val="0"/>
              </a:spcAft>
              <a:defRPr sz="3000" b="1">
                <a:solidFill>
                  <a:schemeClr val="tx2"/>
                </a:solidFill>
                <a:latin typeface="Arial" panose="020B0604020202020204" pitchFamily="34" charset="0"/>
              </a:defRPr>
            </a:lvl8pPr>
            <a:lvl9pPr marL="3886200" indent="-228600" eaLnBrk="0" fontAlgn="base" hangingPunct="0">
              <a:spcBef>
                <a:spcPct val="0"/>
              </a:spcBef>
              <a:spcAft>
                <a:spcPct val="0"/>
              </a:spcAft>
              <a:defRPr sz="3000" b="1">
                <a:solidFill>
                  <a:schemeClr val="tx2"/>
                </a:solidFill>
                <a:latin typeface="Arial" panose="020B0604020202020204" pitchFamily="34" charset="0"/>
              </a:defRPr>
            </a:lvl9pPr>
          </a:lstStyle>
          <a:p>
            <a:pPr eaLnBrk="1" hangingPunct="1">
              <a:lnSpc>
                <a:spcPts val="2100"/>
              </a:lnSpc>
              <a:defRPr/>
            </a:pPr>
            <a:r>
              <a:rPr lang="de-CH" altLang="de-DE" sz="1500" dirty="0"/>
              <a:t>Amt für Wirtschaft und Tourismus Graubünden</a:t>
            </a:r>
          </a:p>
          <a:p>
            <a:pPr eaLnBrk="1" hangingPunct="1">
              <a:lnSpc>
                <a:spcPts val="2100"/>
              </a:lnSpc>
              <a:defRPr/>
            </a:pPr>
            <a:r>
              <a:rPr lang="it-IT" altLang="de-DE" sz="1500" dirty="0"/>
              <a:t>Uffizi per economia e turissem dal Grischun</a:t>
            </a:r>
            <a:endParaRPr lang="de-CH" altLang="de-DE" sz="1500" dirty="0"/>
          </a:p>
          <a:p>
            <a:pPr eaLnBrk="1" hangingPunct="1">
              <a:lnSpc>
                <a:spcPts val="2100"/>
              </a:lnSpc>
              <a:defRPr/>
            </a:pPr>
            <a:r>
              <a:rPr lang="it-IT" altLang="de-DE" sz="1500" dirty="0"/>
              <a:t>Ufficio dell’economia e del turismo dei Grigioni</a:t>
            </a:r>
            <a:endParaRPr lang="de-DE" altLang="de-DE" sz="1500" dirty="0">
              <a:solidFill>
                <a:srgbClr val="3366FF"/>
              </a:solidFill>
            </a:endParaRPr>
          </a:p>
        </p:txBody>
      </p:sp>
      <p:pic>
        <p:nvPicPr>
          <p:cNvPr id="9" name="Grafik 8"/>
          <p:cNvPicPr>
            <a:picLocks noChangeAspect="1"/>
          </p:cNvPicPr>
          <p:nvPr userDrawn="1"/>
        </p:nvPicPr>
        <p:blipFill>
          <a:blip r:embed="rId6"/>
          <a:stretch>
            <a:fillRect/>
          </a:stretch>
        </p:blipFill>
        <p:spPr>
          <a:xfrm>
            <a:off x="7392882" y="6453336"/>
            <a:ext cx="1382399" cy="291600"/>
          </a:xfrm>
          <a:prstGeom prst="rect">
            <a:avLst/>
          </a:prstGeom>
        </p:spPr>
      </p:pic>
    </p:spTree>
  </p:cSld>
  <p:clrMap bg1="lt1" tx1="dk1" bg2="lt2" tx2="dk2" accent1="accent1" accent2="accent2" accent3="accent3" accent4="accent4" accent5="accent5" accent6="accent6" hlink="hlink" folHlink="folHlink"/>
  <p:sldLayoutIdLst>
    <p:sldLayoutId id="2147483682" r:id="rId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ctrTitle"/>
          </p:nvPr>
        </p:nvSpPr>
        <p:spPr>
          <a:xfrm>
            <a:off x="1331913" y="2159000"/>
            <a:ext cx="7488237" cy="1846263"/>
          </a:xfrm>
        </p:spPr>
        <p:txBody>
          <a:bodyPr/>
          <a:lstStyle/>
          <a:p>
            <a:pPr eaLnBrk="1" hangingPunct="1"/>
            <a:r>
              <a:rPr lang="de-DE" altLang="de-DE" sz="2600" dirty="0">
                <a:solidFill>
                  <a:srgbClr val="C00000"/>
                </a:solidFill>
              </a:rPr>
              <a:t>Bündner Hotellerie: Entwicklung der Nachfrage in der Wintersaison </a:t>
            </a:r>
            <a:r>
              <a:rPr lang="de-DE" altLang="de-DE" sz="2600" dirty="0" smtClean="0">
                <a:solidFill>
                  <a:srgbClr val="C00000"/>
                </a:solidFill>
              </a:rPr>
              <a:t>2021/22</a:t>
            </a:r>
            <a:r>
              <a:rPr lang="de-DE" altLang="de-DE" sz="2600" dirty="0">
                <a:solidFill>
                  <a:srgbClr val="C00000"/>
                </a:solidFill>
              </a:rPr>
              <a:t/>
            </a:r>
            <a:br>
              <a:rPr lang="de-DE" altLang="de-DE" sz="2600" dirty="0">
                <a:solidFill>
                  <a:srgbClr val="C00000"/>
                </a:solidFill>
              </a:rPr>
            </a:br>
            <a:r>
              <a:rPr lang="de-DE" altLang="de-DE" sz="2600" dirty="0">
                <a:solidFill>
                  <a:srgbClr val="C00000"/>
                </a:solidFill>
              </a:rPr>
              <a:t/>
            </a:r>
            <a:br>
              <a:rPr lang="de-DE" altLang="de-DE" sz="2600" dirty="0">
                <a:solidFill>
                  <a:srgbClr val="C00000"/>
                </a:solidFill>
              </a:rPr>
            </a:br>
            <a:r>
              <a:rPr lang="de-DE" altLang="de-DE" sz="1400" dirty="0" smtClean="0">
                <a:solidFill>
                  <a:srgbClr val="C00000"/>
                </a:solidFill>
                <a:latin typeface="Arial" panose="020B0604020202020204" pitchFamily="34" charset="0"/>
                <a:cs typeface="Arial" panose="020B0604020202020204" pitchFamily="34" charset="0"/>
              </a:rPr>
              <a:t>15. </a:t>
            </a:r>
            <a:r>
              <a:rPr lang="de-DE" altLang="de-DE" sz="1400" dirty="0">
                <a:solidFill>
                  <a:srgbClr val="C00000"/>
                </a:solidFill>
                <a:latin typeface="Arial" panose="020B0604020202020204" pitchFamily="34" charset="0"/>
                <a:cs typeface="Arial" panose="020B0604020202020204" pitchFamily="34" charset="0"/>
              </a:rPr>
              <a:t>Blitzumfrage bei Vorstandsmitgliedern HSGR vom </a:t>
            </a:r>
            <a:r>
              <a:rPr lang="de-DE" altLang="de-DE" sz="1400" dirty="0" smtClean="0">
                <a:solidFill>
                  <a:srgbClr val="C00000"/>
                </a:solidFill>
                <a:latin typeface="Arial" panose="020B0604020202020204" pitchFamily="34" charset="0"/>
                <a:cs typeface="Arial" panose="020B0604020202020204" pitchFamily="34" charset="0"/>
              </a:rPr>
              <a:t>25. November 2021</a:t>
            </a:r>
            <a:endParaRPr lang="de-DE" altLang="de-DE" sz="2600" dirty="0">
              <a:solidFill>
                <a:srgbClr val="C00000"/>
              </a:solidFill>
            </a:endParaRPr>
          </a:p>
        </p:txBody>
      </p:sp>
      <p:sp>
        <p:nvSpPr>
          <p:cNvPr id="5124" name="Rectangle 3"/>
          <p:cNvSpPr>
            <a:spLocks noGrp="1" noChangeArrowheads="1"/>
          </p:cNvSpPr>
          <p:nvPr>
            <p:ph type="subTitle" idx="1"/>
          </p:nvPr>
        </p:nvSpPr>
        <p:spPr>
          <a:xfrm>
            <a:off x="1362075" y="5654675"/>
            <a:ext cx="5299075" cy="439738"/>
          </a:xfrm>
        </p:spPr>
        <p:txBody>
          <a:bodyPr wrap="none"/>
          <a:lstStyle/>
          <a:p>
            <a:pPr marL="0" indent="0" eaLnBrk="1" hangingPunct="1"/>
            <a:r>
              <a:rPr lang="de-DE" altLang="de-DE" dirty="0"/>
              <a:t>HotellerieSuisse Graubünden / AWT, </a:t>
            </a:r>
            <a:r>
              <a:rPr lang="de-DE" altLang="de-DE" dirty="0" smtClean="0"/>
              <a:t>30. November </a:t>
            </a:r>
            <a:r>
              <a:rPr lang="de-DE" altLang="de-DE" dirty="0"/>
              <a:t>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000" b="1">
                <a:solidFill>
                  <a:schemeClr val="tx2"/>
                </a:solidFill>
                <a:latin typeface="Arial" panose="020B0604020202020204" pitchFamily="34" charset="0"/>
              </a:defRPr>
            </a:lvl1pPr>
            <a:lvl2pPr marL="742950" indent="-285750">
              <a:defRPr sz="3000" b="1">
                <a:solidFill>
                  <a:schemeClr val="tx2"/>
                </a:solidFill>
                <a:latin typeface="Arial" panose="020B0604020202020204" pitchFamily="34" charset="0"/>
              </a:defRPr>
            </a:lvl2pPr>
            <a:lvl3pPr marL="1143000" indent="-228600">
              <a:defRPr sz="3000" b="1">
                <a:solidFill>
                  <a:schemeClr val="tx2"/>
                </a:solidFill>
                <a:latin typeface="Arial" panose="020B0604020202020204" pitchFamily="34" charset="0"/>
              </a:defRPr>
            </a:lvl3pPr>
            <a:lvl4pPr marL="1600200" indent="-228600">
              <a:defRPr sz="3000" b="1">
                <a:solidFill>
                  <a:schemeClr val="tx2"/>
                </a:solidFill>
                <a:latin typeface="Arial" panose="020B0604020202020204" pitchFamily="34" charset="0"/>
              </a:defRPr>
            </a:lvl4pPr>
            <a:lvl5pPr marL="2057400" indent="-228600">
              <a:defRPr sz="3000" b="1">
                <a:solidFill>
                  <a:schemeClr val="tx2"/>
                </a:solidFill>
                <a:latin typeface="Arial" panose="020B0604020202020204" pitchFamily="34" charset="0"/>
              </a:defRPr>
            </a:lvl5pPr>
            <a:lvl6pPr marL="2514600" indent="-228600" eaLnBrk="0" fontAlgn="base" hangingPunct="0">
              <a:spcBef>
                <a:spcPct val="0"/>
              </a:spcBef>
              <a:spcAft>
                <a:spcPct val="0"/>
              </a:spcAft>
              <a:defRPr sz="3000" b="1">
                <a:solidFill>
                  <a:schemeClr val="tx2"/>
                </a:solidFill>
                <a:latin typeface="Arial" panose="020B0604020202020204" pitchFamily="34" charset="0"/>
              </a:defRPr>
            </a:lvl6pPr>
            <a:lvl7pPr marL="2971800" indent="-228600" eaLnBrk="0" fontAlgn="base" hangingPunct="0">
              <a:spcBef>
                <a:spcPct val="0"/>
              </a:spcBef>
              <a:spcAft>
                <a:spcPct val="0"/>
              </a:spcAft>
              <a:defRPr sz="3000" b="1">
                <a:solidFill>
                  <a:schemeClr val="tx2"/>
                </a:solidFill>
                <a:latin typeface="Arial" panose="020B0604020202020204" pitchFamily="34" charset="0"/>
              </a:defRPr>
            </a:lvl7pPr>
            <a:lvl8pPr marL="3429000" indent="-228600" eaLnBrk="0" fontAlgn="base" hangingPunct="0">
              <a:spcBef>
                <a:spcPct val="0"/>
              </a:spcBef>
              <a:spcAft>
                <a:spcPct val="0"/>
              </a:spcAft>
              <a:defRPr sz="3000" b="1">
                <a:solidFill>
                  <a:schemeClr val="tx2"/>
                </a:solidFill>
                <a:latin typeface="Arial" panose="020B0604020202020204" pitchFamily="34" charset="0"/>
              </a:defRPr>
            </a:lvl8pPr>
            <a:lvl9pPr marL="3886200" indent="-228600" eaLnBrk="0" fontAlgn="base" hangingPunct="0">
              <a:spcBef>
                <a:spcPct val="0"/>
              </a:spcBef>
              <a:spcAft>
                <a:spcPct val="0"/>
              </a:spcAft>
              <a:defRPr sz="3000" b="1">
                <a:solidFill>
                  <a:schemeClr val="tx2"/>
                </a:solidFill>
                <a:latin typeface="Arial" panose="020B0604020202020204" pitchFamily="34" charset="0"/>
              </a:defRPr>
            </a:lvl9pPr>
          </a:lstStyle>
          <a:p>
            <a:fld id="{2947A534-F498-4679-8E59-3B15619D1A5A}" type="slidenum">
              <a:rPr lang="de-CH" altLang="de-DE" sz="1000" b="0" smtClean="0">
                <a:solidFill>
                  <a:schemeClr val="tx1"/>
                </a:solidFill>
              </a:rPr>
              <a:pPr/>
              <a:t>2</a:t>
            </a:fld>
            <a:endParaRPr lang="de-CH" altLang="de-DE" sz="1000" b="0" dirty="0">
              <a:solidFill>
                <a:schemeClr val="tx1"/>
              </a:solidFill>
            </a:endParaRPr>
          </a:p>
        </p:txBody>
      </p:sp>
      <p:sp>
        <p:nvSpPr>
          <p:cNvPr id="6147" name="Rectangle 2"/>
          <p:cNvSpPr>
            <a:spLocks noGrp="1" noChangeArrowheads="1"/>
          </p:cNvSpPr>
          <p:nvPr>
            <p:ph type="title"/>
          </p:nvPr>
        </p:nvSpPr>
        <p:spPr>
          <a:xfrm>
            <a:off x="269875" y="719138"/>
            <a:ext cx="8478838" cy="909637"/>
          </a:xfrm>
          <a:ln/>
        </p:spPr>
        <p:txBody>
          <a:bodyPr/>
          <a:lstStyle/>
          <a:p>
            <a:pPr eaLnBrk="1" hangingPunct="1"/>
            <a:r>
              <a:rPr lang="de-DE" altLang="de-DE" dirty="0">
                <a:solidFill>
                  <a:srgbClr val="C00000"/>
                </a:solidFill>
              </a:rPr>
              <a:t>Ziel und Design der Umfrage </a:t>
            </a:r>
            <a:r>
              <a:rPr lang="de-DE" altLang="de-DE" dirty="0" smtClean="0">
                <a:solidFill>
                  <a:srgbClr val="C00000"/>
                </a:solidFill>
              </a:rPr>
              <a:t>15</a:t>
            </a:r>
            <a:r>
              <a:rPr lang="de-DE" altLang="de-DE" dirty="0">
                <a:solidFill>
                  <a:srgbClr val="C00000"/>
                </a:solidFill>
              </a:rPr>
              <a:t/>
            </a:r>
            <a:br>
              <a:rPr lang="de-DE" altLang="de-DE" dirty="0">
                <a:solidFill>
                  <a:srgbClr val="C00000"/>
                </a:solidFill>
              </a:rPr>
            </a:br>
            <a:endParaRPr lang="de-DE" altLang="de-DE" dirty="0">
              <a:solidFill>
                <a:srgbClr val="C00000"/>
              </a:solidFill>
            </a:endParaRPr>
          </a:p>
        </p:txBody>
      </p:sp>
      <p:sp>
        <p:nvSpPr>
          <p:cNvPr id="6148" name="Rectangle 3"/>
          <p:cNvSpPr>
            <a:spLocks noGrp="1" noChangeArrowheads="1"/>
          </p:cNvSpPr>
          <p:nvPr>
            <p:ph type="body" idx="4294967295"/>
          </p:nvPr>
        </p:nvSpPr>
        <p:spPr/>
        <p:txBody>
          <a:bodyPr/>
          <a:lstStyle/>
          <a:p>
            <a:pPr marL="285750" indent="-285750" algn="just" eaLnBrk="1" hangingPunct="1">
              <a:spcBef>
                <a:spcPts val="600"/>
              </a:spcBef>
              <a:spcAft>
                <a:spcPts val="600"/>
              </a:spcAft>
              <a:buFont typeface="Symbol" panose="05050102010706020507" pitchFamily="18" charset="2"/>
              <a:buChar char="-"/>
            </a:pPr>
            <a:r>
              <a:rPr lang="de-DE" altLang="de-DE" sz="1600" dirty="0"/>
              <a:t>Ziel: Aktuelle Aussagen zum Rückblick auf die Herbstferien 2021 und zu den Aussichten auf die Wintersaison 2021/22 in der Bündner Hotellerie</a:t>
            </a:r>
            <a:r>
              <a:rPr lang="de-DE" altLang="de-DE" sz="1600" dirty="0" smtClean="0"/>
              <a:t>. Belichtet werden wiederum auch die Rekrutierungsschwierigkeiten von Arbeits- und Fachkräften in der Branche.</a:t>
            </a:r>
            <a:endParaRPr lang="de-DE" altLang="de-DE" sz="1600" dirty="0"/>
          </a:p>
          <a:p>
            <a:pPr marL="285750" indent="-285750" algn="just" eaLnBrk="1" hangingPunct="1">
              <a:spcBef>
                <a:spcPts val="600"/>
              </a:spcBef>
              <a:spcAft>
                <a:spcPts val="600"/>
              </a:spcAft>
              <a:buFont typeface="Symbol" panose="05050102010706020507" pitchFamily="18" charset="2"/>
              <a:buChar char="-"/>
            </a:pPr>
            <a:r>
              <a:rPr lang="de-DE" altLang="de-DE" sz="1600" dirty="0"/>
              <a:t>Vergleich zu den Resultaten vorhergehender Umfragen aufgrund anderer </a:t>
            </a:r>
            <a:r>
              <a:rPr lang="de-DE" altLang="de-DE" sz="1600" dirty="0" smtClean="0"/>
              <a:t>Frage-stellungen </a:t>
            </a:r>
            <a:r>
              <a:rPr lang="de-DE" altLang="de-DE" sz="1600" dirty="0"/>
              <a:t>und Betrachtungsräume </a:t>
            </a:r>
            <a:r>
              <a:rPr lang="de-DE" altLang="de-DE" sz="1600" dirty="0" smtClean="0"/>
              <a:t>nur bedingt möglich</a:t>
            </a:r>
            <a:r>
              <a:rPr lang="de-DE" altLang="de-DE" sz="1600" dirty="0"/>
              <a:t>.</a:t>
            </a:r>
          </a:p>
          <a:p>
            <a:pPr marL="285750" indent="-285750" algn="just" eaLnBrk="1" hangingPunct="1">
              <a:spcBef>
                <a:spcPts val="600"/>
              </a:spcBef>
              <a:spcAft>
                <a:spcPts val="600"/>
              </a:spcAft>
              <a:buFont typeface="Symbol" panose="05050102010706020507" pitchFamily="18" charset="2"/>
              <a:buChar char="-"/>
            </a:pPr>
            <a:r>
              <a:rPr lang="de-DE" altLang="de-DE" sz="1600" dirty="0"/>
              <a:t>Formulierung von drei geschlossenen Fragen durch HSGR/AWT.</a:t>
            </a:r>
          </a:p>
          <a:p>
            <a:pPr marL="285750" indent="-285750" algn="just" eaLnBrk="1" hangingPunct="1">
              <a:spcBef>
                <a:spcPts val="600"/>
              </a:spcBef>
              <a:spcAft>
                <a:spcPts val="600"/>
              </a:spcAft>
              <a:buFont typeface="Symbol" panose="05050102010706020507" pitchFamily="18" charset="2"/>
              <a:buChar char="-"/>
            </a:pPr>
            <a:r>
              <a:rPr lang="de-DE" altLang="de-DE" sz="1600" dirty="0"/>
              <a:t>Versand Umfrage durch Geschäftsstelle HSGR an Sektionspräsidenten am </a:t>
            </a:r>
            <a:r>
              <a:rPr lang="de-DE" altLang="de-DE" sz="1600" dirty="0" smtClean="0"/>
              <a:t>Donnerstag, 25. November.</a:t>
            </a:r>
            <a:endParaRPr lang="de-DE" altLang="de-DE" sz="1600" dirty="0"/>
          </a:p>
          <a:p>
            <a:pPr marL="285750" indent="-285750" algn="just" eaLnBrk="1" hangingPunct="1">
              <a:spcBef>
                <a:spcPts val="600"/>
              </a:spcBef>
              <a:spcAft>
                <a:spcPts val="600"/>
              </a:spcAft>
              <a:buFont typeface="Symbol" panose="05050102010706020507" pitchFamily="18" charset="2"/>
              <a:buChar char="-"/>
            </a:pPr>
            <a:r>
              <a:rPr lang="de-DE" altLang="de-DE" sz="1600" dirty="0" smtClean="0"/>
              <a:t>Elf </a:t>
            </a:r>
            <a:r>
              <a:rPr lang="de-DE" altLang="de-DE" sz="1600" dirty="0"/>
              <a:t>Antworten aus allen Sektionen mit </a:t>
            </a:r>
            <a:r>
              <a:rPr lang="de-DE" altLang="de-DE" sz="1600" dirty="0" smtClean="0"/>
              <a:t>Winterbetrieb sind </a:t>
            </a:r>
            <a:r>
              <a:rPr lang="de-DE" altLang="de-DE" sz="1600" dirty="0"/>
              <a:t>bis </a:t>
            </a:r>
            <a:r>
              <a:rPr lang="de-DE" altLang="de-DE" sz="1600" dirty="0" smtClean="0"/>
              <a:t>30. November eingegangen</a:t>
            </a:r>
            <a:r>
              <a:rPr lang="de-DE" altLang="de-DE" sz="1600" dirty="0"/>
              <a:t>.  </a:t>
            </a:r>
          </a:p>
          <a:p>
            <a:pPr marL="285750" indent="-285750" algn="just" eaLnBrk="1" hangingPunct="1">
              <a:spcBef>
                <a:spcPts val="600"/>
              </a:spcBef>
              <a:spcAft>
                <a:spcPts val="600"/>
              </a:spcAft>
              <a:buFont typeface="Symbol" panose="05050102010706020507" pitchFamily="18" charset="2"/>
              <a:buChar char="-"/>
            </a:pPr>
            <a:r>
              <a:rPr lang="de-DE" altLang="de-DE" sz="1600" dirty="0"/>
              <a:t>Einschränkungen der Aussagekraft: Keine Gewichtung der Resultate, keine </a:t>
            </a:r>
            <a:r>
              <a:rPr lang="de-DE" altLang="de-DE" sz="1600" dirty="0" err="1"/>
              <a:t>Plausibili-sierung</a:t>
            </a:r>
            <a:r>
              <a:rPr lang="de-DE" altLang="de-DE" sz="1600" dirty="0" smtClean="0"/>
              <a:t>.</a:t>
            </a:r>
          </a:p>
          <a:p>
            <a:pPr marL="285750" indent="-285750" algn="just" eaLnBrk="1" hangingPunct="1">
              <a:spcBef>
                <a:spcPts val="600"/>
              </a:spcBef>
              <a:spcAft>
                <a:spcPts val="600"/>
              </a:spcAft>
              <a:buFont typeface="Symbol" panose="05050102010706020507" pitchFamily="18" charset="2"/>
              <a:buChar char="-"/>
            </a:pPr>
            <a:r>
              <a:rPr lang="de-DE" altLang="de-DE" sz="1600" dirty="0" smtClean="0"/>
              <a:t>Einschätzungen der Sektionspräsidenten vorgenommen mit der Annahme keiner Verschärfungen der Einreisebeschränkungen und beständiger Pandemiesituation.</a:t>
            </a:r>
            <a:endParaRPr lang="de-DE" altLang="de-DE"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solidFill>
                  <a:srgbClr val="C00000"/>
                </a:solidFill>
              </a:rPr>
              <a:t>Frage 1: </a:t>
            </a:r>
            <a:r>
              <a:rPr lang="de-CH" dirty="0" smtClean="0">
                <a:solidFill>
                  <a:srgbClr val="C00000"/>
                </a:solidFill>
              </a:rPr>
              <a:t>Buchungsstand Wintersaison 2021/22</a:t>
            </a:r>
            <a:endParaRPr lang="de-CH" dirty="0">
              <a:solidFill>
                <a:srgbClr val="C00000"/>
              </a:solidFill>
            </a:endParaRPr>
          </a:p>
        </p:txBody>
      </p:sp>
      <p:sp>
        <p:nvSpPr>
          <p:cNvPr id="3" name="Inhaltsplatzhalter 2"/>
          <p:cNvSpPr>
            <a:spLocks noGrp="1"/>
          </p:cNvSpPr>
          <p:nvPr>
            <p:ph idx="1"/>
          </p:nvPr>
        </p:nvSpPr>
        <p:spPr>
          <a:xfrm>
            <a:off x="269875" y="1556792"/>
            <a:ext cx="8478838" cy="4678908"/>
          </a:xfrm>
        </p:spPr>
        <p:txBody>
          <a:bodyPr/>
          <a:lstStyle/>
          <a:p>
            <a:pPr algn="just"/>
            <a:r>
              <a:rPr lang="de-CH" sz="1600" i="1" dirty="0"/>
              <a:t>Frage:	Wie beurteilen Sie </a:t>
            </a:r>
            <a:r>
              <a:rPr lang="de-CH" sz="1600" i="1" dirty="0" smtClean="0"/>
              <a:t>den Buchungsstand für die Wintersaison 2021/22 in Ihrer 	Region im Vergleich zu einem </a:t>
            </a:r>
            <a:r>
              <a:rPr lang="de-CH" sz="1600" i="1" dirty="0"/>
              <a:t>"normalen" </a:t>
            </a:r>
            <a:r>
              <a:rPr lang="de-CH" sz="1600" i="1" dirty="0" smtClean="0"/>
              <a:t>Jahr</a:t>
            </a:r>
            <a:r>
              <a:rPr lang="de-CH" sz="1600" i="1" dirty="0"/>
              <a:t> </a:t>
            </a:r>
            <a:r>
              <a:rPr lang="de-CH" sz="1600" i="1" dirty="0" smtClean="0"/>
              <a:t>(z.B</a:t>
            </a:r>
            <a:r>
              <a:rPr lang="de-CH" sz="1600" i="1" dirty="0"/>
              <a:t>. </a:t>
            </a:r>
            <a:r>
              <a:rPr lang="de-CH" sz="1600" i="1" dirty="0" smtClean="0"/>
              <a:t>2019</a:t>
            </a:r>
            <a:r>
              <a:rPr lang="de-CH" sz="1600" i="1" dirty="0"/>
              <a:t>)?</a:t>
            </a:r>
          </a:p>
          <a:p>
            <a:pPr algn="just"/>
            <a:endParaRPr lang="de-CH" sz="1600" i="1" dirty="0"/>
          </a:p>
          <a:p>
            <a:r>
              <a:rPr lang="de-CH" sz="1600" b="1" dirty="0">
                <a:solidFill>
                  <a:srgbClr val="C00000"/>
                </a:solidFill>
              </a:rPr>
              <a:t>Mittel	 </a:t>
            </a:r>
            <a:r>
              <a:rPr lang="de-CH" sz="1600" b="1" dirty="0" smtClean="0">
                <a:solidFill>
                  <a:srgbClr val="C00000"/>
                </a:solidFill>
              </a:rPr>
              <a:t>    </a:t>
            </a:r>
            <a:r>
              <a:rPr lang="de-CH" sz="1600" b="1" dirty="0">
                <a:solidFill>
                  <a:srgbClr val="C00000"/>
                </a:solidFill>
              </a:rPr>
              <a:t>+ </a:t>
            </a:r>
            <a:r>
              <a:rPr lang="de-CH" sz="1600" b="1" dirty="0" smtClean="0">
                <a:solidFill>
                  <a:srgbClr val="C00000"/>
                </a:solidFill>
              </a:rPr>
              <a:t>1.5 </a:t>
            </a:r>
            <a:r>
              <a:rPr lang="de-CH" sz="1600" dirty="0">
                <a:solidFill>
                  <a:srgbClr val="C00000"/>
                </a:solidFill>
              </a:rPr>
              <a:t>Prozent</a:t>
            </a:r>
            <a:endParaRPr lang="de-CH" sz="1600" b="1" dirty="0"/>
          </a:p>
          <a:p>
            <a:r>
              <a:rPr lang="de-CH" sz="1600" b="1" dirty="0"/>
              <a:t>Median	  </a:t>
            </a:r>
            <a:r>
              <a:rPr lang="de-CH" sz="1600" b="1" dirty="0" smtClean="0"/>
              <a:t>   + </a:t>
            </a:r>
            <a:r>
              <a:rPr lang="de-CH" sz="1600" b="1" dirty="0" smtClean="0"/>
              <a:t>5.0 </a:t>
            </a:r>
            <a:r>
              <a:rPr lang="de-CH" sz="1600" dirty="0"/>
              <a:t>Prozent</a:t>
            </a:r>
            <a:endParaRPr lang="de-CH" sz="1600" b="1" dirty="0"/>
          </a:p>
          <a:p>
            <a:r>
              <a:rPr lang="de-CH" sz="1600" b="1" dirty="0"/>
              <a:t>Max</a:t>
            </a:r>
            <a:r>
              <a:rPr lang="de-CH" sz="1600" b="1" dirty="0" smtClean="0"/>
              <a:t>.	 </a:t>
            </a:r>
            <a:r>
              <a:rPr lang="de-CH" sz="1600" dirty="0" smtClean="0"/>
              <a:t>  </a:t>
            </a:r>
            <a:r>
              <a:rPr lang="de-CH" sz="1600" b="1" dirty="0"/>
              <a:t>+</a:t>
            </a:r>
            <a:r>
              <a:rPr lang="de-CH" sz="1600" dirty="0"/>
              <a:t> </a:t>
            </a:r>
            <a:r>
              <a:rPr lang="de-CH" sz="1600" b="1" dirty="0" smtClean="0"/>
              <a:t>25.0</a:t>
            </a:r>
            <a:r>
              <a:rPr lang="de-CH" sz="1600" dirty="0" smtClean="0"/>
              <a:t> </a:t>
            </a:r>
            <a:r>
              <a:rPr lang="de-CH" sz="1600" dirty="0"/>
              <a:t>Prozent</a:t>
            </a:r>
            <a:endParaRPr lang="de-CH" sz="1600" b="1" dirty="0"/>
          </a:p>
          <a:p>
            <a:r>
              <a:rPr lang="de-CH" sz="1600" b="1" dirty="0"/>
              <a:t>Min.	    - </a:t>
            </a:r>
            <a:r>
              <a:rPr lang="de-CH" sz="1600" b="1" dirty="0" smtClean="0"/>
              <a:t>30.0 </a:t>
            </a:r>
            <a:r>
              <a:rPr lang="de-CH" sz="1600" dirty="0"/>
              <a:t>Prozent</a:t>
            </a:r>
          </a:p>
          <a:p>
            <a:endParaRPr lang="de-CH" sz="1600" dirty="0"/>
          </a:p>
          <a:p>
            <a:pPr marL="0" indent="0"/>
            <a:r>
              <a:rPr lang="de-CH" sz="1600" dirty="0" smtClean="0"/>
              <a:t>Der durchschnittliche Buchungsstand ist für die Wintersaison vergleichbar mit dem eines normalen Jahres vor der Corona-Pandemie. Im Vergleich der Regionen ergeben sich jedoch grössere Divergenzen. Einerseits verbuchen die Hoteliers in der Region «</a:t>
            </a:r>
            <a:r>
              <a:rPr lang="de-CH" sz="1600" dirty="0" err="1" smtClean="0"/>
              <a:t>Sils</a:t>
            </a:r>
            <a:r>
              <a:rPr lang="de-CH" sz="1600" dirty="0" smtClean="0"/>
              <a:t>, </a:t>
            </a:r>
            <a:r>
              <a:rPr lang="de-CH" sz="1600" dirty="0" err="1" smtClean="0"/>
              <a:t>Maloja</a:t>
            </a:r>
            <a:r>
              <a:rPr lang="de-CH" sz="1600" dirty="0" smtClean="0"/>
              <a:t>, </a:t>
            </a:r>
            <a:r>
              <a:rPr lang="de-CH" sz="1600" dirty="0" err="1" smtClean="0"/>
              <a:t>Silvaplana</a:t>
            </a:r>
            <a:r>
              <a:rPr lang="de-CH" sz="1600" dirty="0" smtClean="0"/>
              <a:t>», sowie «</a:t>
            </a:r>
            <a:r>
              <a:rPr lang="de-CH" sz="1600" dirty="0" err="1" smtClean="0"/>
              <a:t>Valbella</a:t>
            </a:r>
            <a:r>
              <a:rPr lang="de-CH" sz="1600" dirty="0" smtClean="0"/>
              <a:t> </a:t>
            </a:r>
            <a:r>
              <a:rPr lang="de-CH" sz="1600" dirty="0" err="1" smtClean="0"/>
              <a:t>Lenzerheide</a:t>
            </a:r>
            <a:r>
              <a:rPr lang="de-CH" sz="1600" dirty="0" smtClean="0"/>
              <a:t>», «</a:t>
            </a:r>
            <a:r>
              <a:rPr lang="de-CH" sz="1600" dirty="0" smtClean="0"/>
              <a:t>Arosa» </a:t>
            </a:r>
            <a:r>
              <a:rPr lang="de-CH" sz="1600" dirty="0" smtClean="0"/>
              <a:t>und in der </a:t>
            </a:r>
            <a:r>
              <a:rPr lang="de-CH" sz="1600" dirty="0" err="1" smtClean="0"/>
              <a:t>Surselva</a:t>
            </a:r>
            <a:r>
              <a:rPr lang="de-CH" sz="1600" dirty="0" smtClean="0"/>
              <a:t> (inkl. </a:t>
            </a:r>
            <a:r>
              <a:rPr lang="de-CH" sz="1600" dirty="0" err="1" smtClean="0"/>
              <a:t>Flims</a:t>
            </a:r>
            <a:r>
              <a:rPr lang="de-CH" sz="1600" dirty="0" smtClean="0"/>
              <a:t> </a:t>
            </a:r>
            <a:r>
              <a:rPr lang="de-CH" sz="1600" dirty="0" err="1" smtClean="0"/>
              <a:t>Laax</a:t>
            </a:r>
            <a:r>
              <a:rPr lang="de-CH" sz="1600" dirty="0" smtClean="0"/>
              <a:t> </a:t>
            </a:r>
            <a:r>
              <a:rPr lang="de-CH" sz="1600" dirty="0" err="1" smtClean="0"/>
              <a:t>Falera</a:t>
            </a:r>
            <a:r>
              <a:rPr lang="de-CH" sz="1600" dirty="0" smtClean="0"/>
              <a:t>) einen </a:t>
            </a:r>
            <a:r>
              <a:rPr lang="de-CH" sz="1600" dirty="0" smtClean="0"/>
              <a:t>überdurchschnittlichen Buchungsstand. In St. Moritz und Davos, beides international ausgerichtete Tourismusorte, liegen die aktuellen Buchungszahlen um knapp 10 Prozent hinter dem langjährigen Referenzwert. Weiterhin hat auch der Städtetourismus in Chur und Umgebung mit Einbussen zu rechnen</a:t>
            </a:r>
            <a:r>
              <a:rPr lang="de-CH" sz="1600" dirty="0" smtClean="0"/>
              <a:t>.</a:t>
            </a:r>
          </a:p>
          <a:p>
            <a:pPr marL="0" indent="0"/>
            <a:r>
              <a:rPr lang="de-CH" sz="1600" dirty="0" smtClean="0"/>
              <a:t>Weiter haben die jüngsten Pandemieentwicklungen (und Virenmutation) zu einer zunehmenden Anzahl von Stornierungen in einzelnen Regionen geführt.</a:t>
            </a:r>
            <a:endParaRPr lang="de-CH" sz="1600" dirty="0"/>
          </a:p>
        </p:txBody>
      </p:sp>
      <p:sp>
        <p:nvSpPr>
          <p:cNvPr id="4" name="Foliennummernplatzhalter 3"/>
          <p:cNvSpPr>
            <a:spLocks noGrp="1"/>
          </p:cNvSpPr>
          <p:nvPr>
            <p:ph type="sldNum" sz="quarter" idx="10"/>
          </p:nvPr>
        </p:nvSpPr>
        <p:spPr/>
        <p:txBody>
          <a:bodyPr/>
          <a:lstStyle/>
          <a:p>
            <a:pPr>
              <a:defRPr/>
            </a:pPr>
            <a:fld id="{F266E1FD-AFE3-49D9-83AE-F329511EC0A1}" type="slidenum">
              <a:rPr lang="de-CH" altLang="de-DE" smtClean="0"/>
              <a:pPr>
                <a:defRPr/>
              </a:pPr>
              <a:t>3</a:t>
            </a:fld>
            <a:endParaRPr lang="de-CH" altLang="de-DE" dirty="0"/>
          </a:p>
        </p:txBody>
      </p:sp>
    </p:spTree>
    <p:extLst>
      <p:ext uri="{BB962C8B-B14F-4D97-AF65-F5344CB8AC3E}">
        <p14:creationId xmlns:p14="http://schemas.microsoft.com/office/powerpoint/2010/main" val="189319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solidFill>
                  <a:srgbClr val="C00000"/>
                </a:solidFill>
              </a:rPr>
              <a:t>Frage 2: </a:t>
            </a:r>
            <a:r>
              <a:rPr lang="de-CH" dirty="0" smtClean="0">
                <a:solidFill>
                  <a:srgbClr val="C00000"/>
                </a:solidFill>
              </a:rPr>
              <a:t>Rekrutierungsfortschritt Mitarbeiter Wintersaison</a:t>
            </a:r>
            <a:endParaRPr lang="de-CH" dirty="0">
              <a:solidFill>
                <a:srgbClr val="C00000"/>
              </a:solidFill>
            </a:endParaRPr>
          </a:p>
        </p:txBody>
      </p:sp>
      <p:sp>
        <p:nvSpPr>
          <p:cNvPr id="3" name="Inhaltsplatzhalter 2"/>
          <p:cNvSpPr>
            <a:spLocks noGrp="1"/>
          </p:cNvSpPr>
          <p:nvPr>
            <p:ph idx="1"/>
          </p:nvPr>
        </p:nvSpPr>
        <p:spPr/>
        <p:txBody>
          <a:bodyPr/>
          <a:lstStyle/>
          <a:p>
            <a:pPr algn="just">
              <a:tabLst>
                <a:tab pos="630238" algn="l"/>
                <a:tab pos="900113" algn="l"/>
              </a:tabLst>
            </a:pPr>
            <a:r>
              <a:rPr lang="de-CH" sz="1600" i="1" dirty="0"/>
              <a:t>Frage: 	</a:t>
            </a:r>
            <a:r>
              <a:rPr lang="de-CH" sz="1600" i="1" dirty="0" smtClean="0"/>
              <a:t>Wie hoch schätzen Sie den Anteil aktuell noch unbesetzter Stellen für die 			Wintersaison in den Hotelbetrieben in Ihrer Region ein?</a:t>
            </a:r>
            <a:endParaRPr lang="de-CH" sz="1600" i="1" dirty="0"/>
          </a:p>
          <a:p>
            <a:pPr algn="just">
              <a:tabLst>
                <a:tab pos="630238" algn="l"/>
                <a:tab pos="900113" algn="l"/>
              </a:tabLst>
            </a:pPr>
            <a:endParaRPr lang="de-CH" sz="1600" i="1" dirty="0"/>
          </a:p>
          <a:p>
            <a:r>
              <a:rPr lang="de-CH" sz="1600" b="1" dirty="0">
                <a:solidFill>
                  <a:srgbClr val="C00000"/>
                </a:solidFill>
              </a:rPr>
              <a:t>Mittel	   </a:t>
            </a:r>
            <a:r>
              <a:rPr lang="de-CH" sz="1600" b="1" dirty="0" smtClean="0">
                <a:solidFill>
                  <a:srgbClr val="C00000"/>
                </a:solidFill>
              </a:rPr>
              <a:t>    </a:t>
            </a:r>
            <a:r>
              <a:rPr lang="de-CH" sz="1600" b="1" dirty="0" smtClean="0">
                <a:solidFill>
                  <a:srgbClr val="C00000"/>
                </a:solidFill>
              </a:rPr>
              <a:t>11.8 </a:t>
            </a:r>
            <a:r>
              <a:rPr lang="de-CH" sz="1600" dirty="0">
                <a:solidFill>
                  <a:srgbClr val="C00000"/>
                </a:solidFill>
              </a:rPr>
              <a:t>Prozent</a:t>
            </a:r>
            <a:endParaRPr lang="de-CH" sz="1600" b="1" dirty="0"/>
          </a:p>
          <a:p>
            <a:r>
              <a:rPr lang="de-CH" sz="1600" b="1" dirty="0"/>
              <a:t>Median	  </a:t>
            </a:r>
            <a:r>
              <a:rPr lang="de-CH" sz="1600" b="1" dirty="0" smtClean="0"/>
              <a:t>   </a:t>
            </a:r>
            <a:r>
              <a:rPr lang="de-CH" sz="1600" dirty="0" smtClean="0"/>
              <a:t>  </a:t>
            </a:r>
            <a:r>
              <a:rPr lang="de-CH" sz="1600" b="1" dirty="0" smtClean="0"/>
              <a:t>10.0 </a:t>
            </a:r>
            <a:r>
              <a:rPr lang="de-CH" sz="1600" dirty="0"/>
              <a:t>Prozent</a:t>
            </a:r>
            <a:endParaRPr lang="de-CH" sz="1600" b="1" dirty="0"/>
          </a:p>
          <a:p>
            <a:r>
              <a:rPr lang="de-CH" sz="1600" b="1" dirty="0"/>
              <a:t>Max.	   </a:t>
            </a:r>
            <a:r>
              <a:rPr lang="de-CH" sz="1600" b="1" dirty="0" smtClean="0"/>
              <a:t>    25.0 </a:t>
            </a:r>
            <a:r>
              <a:rPr lang="de-CH" sz="1600" dirty="0"/>
              <a:t>Prozent</a:t>
            </a:r>
            <a:endParaRPr lang="de-CH" sz="1600" b="1" dirty="0"/>
          </a:p>
          <a:p>
            <a:r>
              <a:rPr lang="de-CH" sz="1600" b="1" dirty="0"/>
              <a:t>Min.	     </a:t>
            </a:r>
            <a:r>
              <a:rPr lang="de-CH" sz="1600" b="1" dirty="0" smtClean="0"/>
              <a:t>    5.0 </a:t>
            </a:r>
            <a:r>
              <a:rPr lang="de-CH" sz="1600" dirty="0"/>
              <a:t>Prozent</a:t>
            </a:r>
          </a:p>
          <a:p>
            <a:endParaRPr lang="de-CH" sz="1600" dirty="0" smtClean="0"/>
          </a:p>
          <a:p>
            <a:endParaRPr lang="de-CH" sz="1600" dirty="0" smtClean="0"/>
          </a:p>
          <a:p>
            <a:pPr marL="0" indent="0"/>
            <a:r>
              <a:rPr lang="de-CH" sz="1600" dirty="0" smtClean="0"/>
              <a:t>Im Herbst 2021 akzentuierten sich die Rekrutierungsschwierigkeiten von Arbeitskräften in der Bündner Hotellerie; waren im Oktober noch rund 17 Prozent der Stellen unbesetzt, sind per Ende November noch leicht über 10 Prozent der Stellen unbesetzt. Den höchsten Anteil an unbesetzten Stellen weisen die Hotels in Davos und Klosters auf</a:t>
            </a:r>
            <a:r>
              <a:rPr lang="de-CH" sz="1600" dirty="0" smtClean="0"/>
              <a:t>.</a:t>
            </a:r>
          </a:p>
          <a:p>
            <a:pPr marL="0" indent="0"/>
            <a:r>
              <a:rPr lang="de-CH" sz="1600" dirty="0" smtClean="0"/>
              <a:t>Aktuell ist in einzelnen Betrieben auch zunehmend die Unsicherheit zur zeitnahen Verfügbarkeit der ausländischen Saisonkräfte spürbar (bspw. bei Reisequarantäne nach Ankunft im Betrieb). </a:t>
            </a:r>
            <a:endParaRPr lang="de-CH" sz="1600" dirty="0"/>
          </a:p>
        </p:txBody>
      </p:sp>
      <p:sp>
        <p:nvSpPr>
          <p:cNvPr id="4" name="Foliennummernplatzhalter 3"/>
          <p:cNvSpPr>
            <a:spLocks noGrp="1"/>
          </p:cNvSpPr>
          <p:nvPr>
            <p:ph type="sldNum" sz="quarter" idx="10"/>
          </p:nvPr>
        </p:nvSpPr>
        <p:spPr/>
        <p:txBody>
          <a:bodyPr/>
          <a:lstStyle/>
          <a:p>
            <a:pPr>
              <a:defRPr/>
            </a:pPr>
            <a:fld id="{F266E1FD-AFE3-49D9-83AE-F329511EC0A1}" type="slidenum">
              <a:rPr lang="de-CH" altLang="de-DE" smtClean="0"/>
              <a:pPr>
                <a:defRPr/>
              </a:pPr>
              <a:t>4</a:t>
            </a:fld>
            <a:endParaRPr lang="de-CH" altLang="de-DE" dirty="0"/>
          </a:p>
        </p:txBody>
      </p:sp>
    </p:spTree>
    <p:extLst>
      <p:ext uri="{BB962C8B-B14F-4D97-AF65-F5344CB8AC3E}">
        <p14:creationId xmlns:p14="http://schemas.microsoft.com/office/powerpoint/2010/main" val="3332972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solidFill>
                  <a:srgbClr val="C00000"/>
                </a:solidFill>
              </a:rPr>
              <a:t>Frage </a:t>
            </a:r>
            <a:r>
              <a:rPr lang="de-CH" dirty="0" smtClean="0">
                <a:solidFill>
                  <a:srgbClr val="C00000"/>
                </a:solidFill>
              </a:rPr>
              <a:t>3: Rückblick Geschäftsverlauf Herbstferien 2021</a:t>
            </a:r>
            <a:endParaRPr lang="de-CH" dirty="0">
              <a:solidFill>
                <a:srgbClr val="C00000"/>
              </a:solidFill>
            </a:endParaRPr>
          </a:p>
        </p:txBody>
      </p:sp>
      <p:sp>
        <p:nvSpPr>
          <p:cNvPr id="3" name="Inhaltsplatzhalter 2"/>
          <p:cNvSpPr>
            <a:spLocks noGrp="1"/>
          </p:cNvSpPr>
          <p:nvPr>
            <p:ph idx="1"/>
          </p:nvPr>
        </p:nvSpPr>
        <p:spPr/>
        <p:txBody>
          <a:bodyPr/>
          <a:lstStyle/>
          <a:p>
            <a:pPr algn="just">
              <a:tabLst>
                <a:tab pos="809625" algn="l"/>
              </a:tabLst>
            </a:pPr>
            <a:r>
              <a:rPr lang="de-CH" sz="1600" i="1" dirty="0"/>
              <a:t>Frage: 	</a:t>
            </a:r>
            <a:r>
              <a:rPr lang="de-CH" sz="1600" i="1" dirty="0" smtClean="0"/>
              <a:t>Wie </a:t>
            </a:r>
            <a:r>
              <a:rPr lang="de-CH" sz="1600" i="1" dirty="0"/>
              <a:t>hoch schätzen </a:t>
            </a:r>
            <a:r>
              <a:rPr lang="de-CH" sz="1600" i="1" dirty="0" smtClean="0"/>
              <a:t>Sie den Stand der Übernachtungszahlen in den Herbstferien 		2021 im vergleich zu einem "normalen" Jahr (z.B. 2019)?</a:t>
            </a:r>
            <a:endParaRPr lang="de-CH" sz="1600" i="1" dirty="0"/>
          </a:p>
          <a:p>
            <a:pPr algn="just">
              <a:tabLst>
                <a:tab pos="809625" algn="l"/>
              </a:tabLst>
            </a:pPr>
            <a:endParaRPr lang="de-CH" sz="1600" i="1" dirty="0"/>
          </a:p>
          <a:p>
            <a:r>
              <a:rPr lang="de-CH" sz="1600" b="1" dirty="0">
                <a:solidFill>
                  <a:srgbClr val="C00000"/>
                </a:solidFill>
              </a:rPr>
              <a:t>Mittel	 </a:t>
            </a:r>
            <a:r>
              <a:rPr lang="de-CH" sz="1600" b="1" dirty="0" smtClean="0">
                <a:solidFill>
                  <a:srgbClr val="C00000"/>
                </a:solidFill>
              </a:rPr>
              <a:t>+ 11.9 </a:t>
            </a:r>
            <a:r>
              <a:rPr lang="de-CH" sz="1600" dirty="0">
                <a:solidFill>
                  <a:srgbClr val="C00000"/>
                </a:solidFill>
              </a:rPr>
              <a:t>Prozent</a:t>
            </a:r>
            <a:endParaRPr lang="de-CH" sz="1600" b="1" dirty="0"/>
          </a:p>
          <a:p>
            <a:r>
              <a:rPr lang="de-CH" sz="1600" b="1" dirty="0"/>
              <a:t>Median	 </a:t>
            </a:r>
            <a:r>
              <a:rPr lang="de-CH" sz="1600" b="1" dirty="0" smtClean="0"/>
              <a:t>+ 10.0 </a:t>
            </a:r>
            <a:r>
              <a:rPr lang="de-CH" sz="1600" dirty="0"/>
              <a:t>Prozent</a:t>
            </a:r>
            <a:endParaRPr lang="de-CH" sz="1600" b="1" dirty="0"/>
          </a:p>
          <a:p>
            <a:r>
              <a:rPr lang="de-CH" sz="1600" b="1" dirty="0"/>
              <a:t>Max.	 </a:t>
            </a:r>
            <a:r>
              <a:rPr lang="de-CH" sz="1600" b="1" dirty="0" smtClean="0"/>
              <a:t>+ 52.0 </a:t>
            </a:r>
            <a:r>
              <a:rPr lang="de-CH" sz="1600" dirty="0"/>
              <a:t>Prozent</a:t>
            </a:r>
            <a:endParaRPr lang="de-CH" sz="1600" b="1" dirty="0"/>
          </a:p>
          <a:p>
            <a:r>
              <a:rPr lang="de-CH" sz="1600" b="1" dirty="0"/>
              <a:t>Min</a:t>
            </a:r>
            <a:r>
              <a:rPr lang="de-CH" sz="1600" b="1" dirty="0" smtClean="0"/>
              <a:t>.</a:t>
            </a:r>
            <a:r>
              <a:rPr lang="de-CH" sz="1600" b="1" dirty="0"/>
              <a:t>	</a:t>
            </a:r>
            <a:r>
              <a:rPr lang="de-CH" sz="1600" b="1" dirty="0" smtClean="0"/>
              <a:t>  - 15.0 </a:t>
            </a:r>
            <a:r>
              <a:rPr lang="de-CH" sz="1600" dirty="0"/>
              <a:t>Prozent</a:t>
            </a:r>
          </a:p>
          <a:p>
            <a:endParaRPr lang="de-CH" sz="1600" dirty="0"/>
          </a:p>
          <a:p>
            <a:pPr marL="0"/>
            <a:r>
              <a:rPr lang="de-CH" sz="1600" dirty="0" smtClean="0"/>
              <a:t>Ein Rückblick auf die vergangenen Herbstferien zeigt, dass sich die Übernachtungszahlen in der Bündner Hotellerie zum Saisonende hin, gegenüber den Einschätzungen vom Oktober noch verbessert haben. Im Durchschnitt verbuchten die Hoteliers zum Schluss hin ein sattes Plus von 9.1 Prozent im Vergleich zu den langjährigen Vergleichswerten. Ein äusserst gutes Herbstgeschäft verbuchten die Betriebe in Arosa und in der Stadt Chur</a:t>
            </a:r>
            <a:r>
              <a:rPr lang="de-CH" sz="1600" dirty="0" smtClean="0"/>
              <a:t>.</a:t>
            </a:r>
          </a:p>
          <a:p>
            <a:pPr marL="0"/>
            <a:r>
              <a:rPr lang="de-CH" sz="1600" dirty="0" smtClean="0"/>
              <a:t>Einzelne Betriebe und gut besuchte Destinationen verbuchten im Herbst rekordhohe Übernachtungszahlen im Vergleich zur Datenlage vor dem Ausbruch der Corona Pandemie</a:t>
            </a:r>
            <a:r>
              <a:rPr lang="de-CH" sz="1600" dirty="0" smtClean="0"/>
              <a:t>. </a:t>
            </a:r>
            <a:endParaRPr lang="de-CH" sz="1600" dirty="0"/>
          </a:p>
        </p:txBody>
      </p:sp>
      <p:sp>
        <p:nvSpPr>
          <p:cNvPr id="4" name="Foliennummernplatzhalter 3"/>
          <p:cNvSpPr>
            <a:spLocks noGrp="1"/>
          </p:cNvSpPr>
          <p:nvPr>
            <p:ph type="sldNum" sz="quarter" idx="10"/>
          </p:nvPr>
        </p:nvSpPr>
        <p:spPr/>
        <p:txBody>
          <a:bodyPr/>
          <a:lstStyle/>
          <a:p>
            <a:pPr>
              <a:defRPr/>
            </a:pPr>
            <a:fld id="{F266E1FD-AFE3-49D9-83AE-F329511EC0A1}" type="slidenum">
              <a:rPr lang="de-CH" altLang="de-DE" smtClean="0"/>
              <a:pPr>
                <a:defRPr/>
              </a:pPr>
              <a:t>5</a:t>
            </a:fld>
            <a:endParaRPr lang="de-CH" altLang="de-DE" dirty="0"/>
          </a:p>
        </p:txBody>
      </p:sp>
    </p:spTree>
    <p:extLst>
      <p:ext uri="{BB962C8B-B14F-4D97-AF65-F5344CB8AC3E}">
        <p14:creationId xmlns:p14="http://schemas.microsoft.com/office/powerpoint/2010/main" val="3014790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solidFill>
                  <a:srgbClr val="C00000"/>
                </a:solidFill>
              </a:rPr>
              <a:t>Fazit</a:t>
            </a:r>
          </a:p>
        </p:txBody>
      </p:sp>
      <p:sp>
        <p:nvSpPr>
          <p:cNvPr id="3" name="Inhaltsplatzhalter 2"/>
          <p:cNvSpPr>
            <a:spLocks noGrp="1"/>
          </p:cNvSpPr>
          <p:nvPr>
            <p:ph idx="1"/>
          </p:nvPr>
        </p:nvSpPr>
        <p:spPr>
          <a:xfrm>
            <a:off x="269875" y="908720"/>
            <a:ext cx="8478838" cy="5326980"/>
          </a:xfrm>
        </p:spPr>
        <p:txBody>
          <a:bodyPr/>
          <a:lstStyle/>
          <a:p>
            <a:pPr algn="just">
              <a:buFont typeface="Symbol" panose="05050102010706020507" pitchFamily="18" charset="2"/>
              <a:buChar char="-"/>
            </a:pPr>
            <a:endParaRPr lang="de-CH" sz="1600" dirty="0"/>
          </a:p>
          <a:p>
            <a:pPr algn="just">
              <a:buFont typeface="Symbol" panose="05050102010706020507" pitchFamily="18" charset="2"/>
              <a:buChar char="-"/>
            </a:pPr>
            <a:r>
              <a:rPr lang="de-CH" sz="1600" dirty="0" smtClean="0"/>
              <a:t>Das mehrheitlich schöne Herbstwetter hat der Bündner Hotellerie einen guten Saisonschluss zu den Herbstferien hin beschert. Sehr positiv hat sich auch der Buchungsstand in der, pandemiebedingt, stark betroffenen Hotels der Stadtregion rund um Chur entwickelt.</a:t>
            </a:r>
          </a:p>
          <a:p>
            <a:pPr algn="just">
              <a:buFont typeface="Symbol" panose="05050102010706020507" pitchFamily="18" charset="2"/>
              <a:buChar char="-"/>
            </a:pPr>
            <a:endParaRPr lang="de-CH" sz="1600" dirty="0" smtClean="0"/>
          </a:p>
          <a:p>
            <a:pPr algn="just">
              <a:buFont typeface="Symbol" panose="05050102010706020507" pitchFamily="18" charset="2"/>
              <a:buChar char="-"/>
            </a:pPr>
            <a:r>
              <a:rPr lang="de-CH" sz="1600" dirty="0" smtClean="0"/>
              <a:t>Die Schwierigkeiten bei der Rekrutierung von Fachkräften und Arbeitskräften in den Hotelbetrieben haben sich teilweise und je nach Region entschärft. Dennoch bekunden die Betriebe, insbesondere in den Orten Davos und Klosters weiterhin einen Rückstand bei der Personalrekrutierung. Generell betroffen sind nicht nur Saisonstellen, teilweise sind auch Rekrutierungsschwierigkeiten bei den längerfristigen Beschäftigungs-verhältnissen erkennbar.</a:t>
            </a:r>
          </a:p>
          <a:p>
            <a:pPr algn="just">
              <a:buFont typeface="Symbol" panose="05050102010706020507" pitchFamily="18" charset="2"/>
              <a:buChar char="-"/>
            </a:pPr>
            <a:endParaRPr lang="de-CH" sz="1600" dirty="0" smtClean="0"/>
          </a:p>
          <a:p>
            <a:pPr algn="just">
              <a:buFont typeface="Symbol" panose="05050102010706020507" pitchFamily="18" charset="2"/>
              <a:buChar char="-"/>
            </a:pPr>
            <a:r>
              <a:rPr lang="de-CH" sz="1600" dirty="0" smtClean="0"/>
              <a:t>Der Blick auf die Wintersaison 2021/22 (Stand 25. November 2021) prognostiziert kantonsweit einen durchschnittlichen Buchungsstand im Rahmen des langjährigen Erfahrungswertes. Die regionale Gegenüberstellung vermittelt jedoch eine Divergenz bei der Abschätzung der Tendenzen. Einerseits erfreuen sich die bei Schweizern bekannten und beliebten Regionen einem </a:t>
            </a:r>
            <a:r>
              <a:rPr lang="de-CH" sz="1600" smtClean="0"/>
              <a:t>wiederum sehr guten </a:t>
            </a:r>
            <a:r>
              <a:rPr lang="de-CH" sz="1600" dirty="0" smtClean="0"/>
              <a:t>Buchungstand (teilweise mit rekordhohen Werten), andererseits liegen die Buchungszahlen in den international ausgerichteten Tourismusorten und in der Churer Stadthotellerie weiterhin hinter den Werten aus der Zeit vor der Pandemie. </a:t>
            </a:r>
            <a:endParaRPr lang="de-CH" sz="1600" dirty="0"/>
          </a:p>
          <a:p>
            <a:pPr marL="0" indent="0" algn="just"/>
            <a:endParaRPr lang="de-CH" sz="1600" dirty="0"/>
          </a:p>
        </p:txBody>
      </p:sp>
      <p:sp>
        <p:nvSpPr>
          <p:cNvPr id="4" name="Foliennummernplatzhalter 3"/>
          <p:cNvSpPr>
            <a:spLocks noGrp="1"/>
          </p:cNvSpPr>
          <p:nvPr>
            <p:ph type="sldNum" sz="quarter" idx="10"/>
          </p:nvPr>
        </p:nvSpPr>
        <p:spPr/>
        <p:txBody>
          <a:bodyPr/>
          <a:lstStyle/>
          <a:p>
            <a:pPr>
              <a:defRPr/>
            </a:pPr>
            <a:fld id="{F266E1FD-AFE3-49D9-83AE-F329511EC0A1}" type="slidenum">
              <a:rPr lang="de-CH" altLang="de-DE" smtClean="0"/>
              <a:pPr>
                <a:defRPr/>
              </a:pPr>
              <a:t>6</a:t>
            </a:fld>
            <a:endParaRPr lang="de-CH" altLang="de-DE" dirty="0"/>
          </a:p>
        </p:txBody>
      </p:sp>
    </p:spTree>
    <p:extLst>
      <p:ext uri="{BB962C8B-B14F-4D97-AF65-F5344CB8AC3E}">
        <p14:creationId xmlns:p14="http://schemas.microsoft.com/office/powerpoint/2010/main" val="1487728566"/>
      </p:ext>
    </p:extLst>
  </p:cSld>
  <p:clrMapOvr>
    <a:masterClrMapping/>
  </p:clrMapOvr>
</p:sld>
</file>

<file path=ppt/theme/theme1.xml><?xml version="1.0" encoding="utf-8"?>
<a:theme xmlns:a="http://schemas.openxmlformats.org/drawingml/2006/main" name="AWT-Vorlage">
  <a:themeElements>
    <a:clrScheme name="1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CH" sz="3000" b="1"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CH" sz="3000" b="1" i="0" u="none" strike="noStrike" cap="none" normalizeH="0" baseline="0" smtClean="0">
            <a:ln>
              <a:noFill/>
            </a:ln>
            <a:solidFill>
              <a:schemeClr val="tx2"/>
            </a:solidFill>
            <a:effectLst/>
            <a:latin typeface="Arial" charset="0"/>
          </a:defRPr>
        </a:defPPr>
      </a:lstStyle>
    </a:lnDef>
  </a:objectDefaults>
  <a:extraClrSchemeLst>
    <a:extraClrScheme>
      <a:clrScheme name="1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CH" sz="3000" b="1"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CH" sz="3000" b="1" i="0" u="none" strike="noStrike" cap="none" normalizeH="0" baseline="0" smtClean="0">
            <a:ln>
              <a:noFill/>
            </a:ln>
            <a:solidFill>
              <a:schemeClr val="tx2"/>
            </a:solidFill>
            <a:effectLst/>
            <a:latin typeface="Arial"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AWT-Vorlage</Template>
  <TotalTime>0</TotalTime>
  <Words>807</Words>
  <Application>Microsoft Office PowerPoint</Application>
  <PresentationFormat>Bildschirmpräsentation (4:3)</PresentationFormat>
  <Paragraphs>53</Paragraphs>
  <Slides>6</Slides>
  <Notes>0</Notes>
  <HiddenSlides>0</HiddenSlides>
  <MMClips>0</MMClips>
  <ScaleCrop>false</ScaleCrop>
  <HeadingPairs>
    <vt:vector size="8" baseType="variant">
      <vt:variant>
        <vt:lpstr>Verwendete Schriftarten</vt:lpstr>
      </vt:variant>
      <vt:variant>
        <vt:i4>2</vt:i4>
      </vt:variant>
      <vt:variant>
        <vt:lpstr>Design</vt:lpstr>
      </vt:variant>
      <vt:variant>
        <vt:i4>2</vt:i4>
      </vt:variant>
      <vt:variant>
        <vt:lpstr>Eingebettete OLE-Server</vt:lpstr>
      </vt:variant>
      <vt:variant>
        <vt:i4>1</vt:i4>
      </vt:variant>
      <vt:variant>
        <vt:lpstr>Folientitel</vt:lpstr>
      </vt:variant>
      <vt:variant>
        <vt:i4>6</vt:i4>
      </vt:variant>
    </vt:vector>
  </HeadingPairs>
  <TitlesOfParts>
    <vt:vector size="11" baseType="lpstr">
      <vt:lpstr>Arial</vt:lpstr>
      <vt:lpstr>Symbol</vt:lpstr>
      <vt:lpstr>AWT-Vorlage</vt:lpstr>
      <vt:lpstr>Benutzerdefiniertes Design</vt:lpstr>
      <vt:lpstr>Photo Editor-Foto</vt:lpstr>
      <vt:lpstr>Bündner Hotellerie: Entwicklung der Nachfrage in der Wintersaison 2021/22  15. Blitzumfrage bei Vorstandsmitgliedern HSGR vom 25. November 2021</vt:lpstr>
      <vt:lpstr>Ziel und Design der Umfrage 15 </vt:lpstr>
      <vt:lpstr>Frage 1: Buchungsstand Wintersaison 2021/22</vt:lpstr>
      <vt:lpstr>Frage 2: Rekrutierungsfortschritt Mitarbeiter Wintersaison</vt:lpstr>
      <vt:lpstr>Frage 3: Rückblick Geschäftsverlauf Herbstferien 2021</vt:lpstr>
      <vt:lpstr>Fazit</vt:lpstr>
    </vt:vector>
  </TitlesOfParts>
  <Company>Kantonale Verwaltung Graubünden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Bündner Hotellerie: Buchungsstand und Erwartungen für Sommersaison 2020</dc:title>
  <dc:creator>Casanova Patrick</dc:creator>
  <cp:lastModifiedBy>Stricker Luzius</cp:lastModifiedBy>
  <cp:revision>148</cp:revision>
  <cp:lastPrinted>2020-12-23T13:27:07Z</cp:lastPrinted>
  <dcterms:created xsi:type="dcterms:W3CDTF">2020-05-11T12:56:13Z</dcterms:created>
  <dcterms:modified xsi:type="dcterms:W3CDTF">2021-12-01T06:11:09Z</dcterms:modified>
</cp:coreProperties>
</file>