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1" r:id="rId2"/>
  </p:sldMasterIdLst>
  <p:notesMasterIdLst>
    <p:notesMasterId r:id="rId11"/>
  </p:notesMasterIdLst>
  <p:handoutMasterIdLst>
    <p:handoutMasterId r:id="rId12"/>
  </p:handoutMasterIdLst>
  <p:sldIdLst>
    <p:sldId id="256" r:id="rId3"/>
    <p:sldId id="266" r:id="rId4"/>
    <p:sldId id="273" r:id="rId5"/>
    <p:sldId id="285" r:id="rId6"/>
    <p:sldId id="287" r:id="rId7"/>
    <p:sldId id="289" r:id="rId8"/>
    <p:sldId id="288" r:id="rId9"/>
    <p:sldId id="271" r:id="rId10"/>
  </p:sldIdLst>
  <p:sldSz cx="9144000" cy="6858000" type="screen4x3"/>
  <p:notesSz cx="6805613" cy="9944100"/>
  <p:defaultTextStyle>
    <a:defPPr>
      <a:defRPr lang="de-CH"/>
    </a:defPPr>
    <a:lvl1pPr algn="l" rtl="0" eaLnBrk="0" fontAlgn="base" hangingPunct="0">
      <a:spcBef>
        <a:spcPct val="0"/>
      </a:spcBef>
      <a:spcAft>
        <a:spcPct val="0"/>
      </a:spcAft>
      <a:defRPr sz="3000" b="1" kern="1200">
        <a:solidFill>
          <a:schemeClr val="tx2"/>
        </a:solidFill>
        <a:latin typeface="Arial" panose="020B0604020202020204" pitchFamily="34" charset="0"/>
        <a:ea typeface="+mn-ea"/>
        <a:cs typeface="+mn-cs"/>
      </a:defRPr>
    </a:lvl1pPr>
    <a:lvl2pPr marL="457200" algn="l" rtl="0" eaLnBrk="0" fontAlgn="base" hangingPunct="0">
      <a:spcBef>
        <a:spcPct val="0"/>
      </a:spcBef>
      <a:spcAft>
        <a:spcPct val="0"/>
      </a:spcAft>
      <a:defRPr sz="3000" b="1" kern="1200">
        <a:solidFill>
          <a:schemeClr val="tx2"/>
        </a:solidFill>
        <a:latin typeface="Arial" panose="020B0604020202020204" pitchFamily="34" charset="0"/>
        <a:ea typeface="+mn-ea"/>
        <a:cs typeface="+mn-cs"/>
      </a:defRPr>
    </a:lvl2pPr>
    <a:lvl3pPr marL="914400" algn="l" rtl="0" eaLnBrk="0" fontAlgn="base" hangingPunct="0">
      <a:spcBef>
        <a:spcPct val="0"/>
      </a:spcBef>
      <a:spcAft>
        <a:spcPct val="0"/>
      </a:spcAft>
      <a:defRPr sz="3000" b="1" kern="1200">
        <a:solidFill>
          <a:schemeClr val="tx2"/>
        </a:solidFill>
        <a:latin typeface="Arial" panose="020B0604020202020204" pitchFamily="34" charset="0"/>
        <a:ea typeface="+mn-ea"/>
        <a:cs typeface="+mn-cs"/>
      </a:defRPr>
    </a:lvl3pPr>
    <a:lvl4pPr marL="1371600" algn="l" rtl="0" eaLnBrk="0" fontAlgn="base" hangingPunct="0">
      <a:spcBef>
        <a:spcPct val="0"/>
      </a:spcBef>
      <a:spcAft>
        <a:spcPct val="0"/>
      </a:spcAft>
      <a:defRPr sz="3000" b="1" kern="1200">
        <a:solidFill>
          <a:schemeClr val="tx2"/>
        </a:solidFill>
        <a:latin typeface="Arial" panose="020B0604020202020204" pitchFamily="34" charset="0"/>
        <a:ea typeface="+mn-ea"/>
        <a:cs typeface="+mn-cs"/>
      </a:defRPr>
    </a:lvl4pPr>
    <a:lvl5pPr marL="1828800" algn="l" rtl="0" eaLnBrk="0" fontAlgn="base" hangingPunct="0">
      <a:spcBef>
        <a:spcPct val="0"/>
      </a:spcBef>
      <a:spcAft>
        <a:spcPct val="0"/>
      </a:spcAft>
      <a:defRPr sz="3000" b="1" kern="1200">
        <a:solidFill>
          <a:schemeClr val="tx2"/>
        </a:solidFill>
        <a:latin typeface="Arial" panose="020B0604020202020204" pitchFamily="34" charset="0"/>
        <a:ea typeface="+mn-ea"/>
        <a:cs typeface="+mn-cs"/>
      </a:defRPr>
    </a:lvl5pPr>
    <a:lvl6pPr marL="2286000" algn="l" defTabSz="914400" rtl="0" eaLnBrk="1" latinLnBrk="0" hangingPunct="1">
      <a:defRPr sz="3000" b="1" kern="1200">
        <a:solidFill>
          <a:schemeClr val="tx2"/>
        </a:solidFill>
        <a:latin typeface="Arial" panose="020B0604020202020204" pitchFamily="34" charset="0"/>
        <a:ea typeface="+mn-ea"/>
        <a:cs typeface="+mn-cs"/>
      </a:defRPr>
    </a:lvl6pPr>
    <a:lvl7pPr marL="2743200" algn="l" defTabSz="914400" rtl="0" eaLnBrk="1" latinLnBrk="0" hangingPunct="1">
      <a:defRPr sz="3000" b="1" kern="1200">
        <a:solidFill>
          <a:schemeClr val="tx2"/>
        </a:solidFill>
        <a:latin typeface="Arial" panose="020B0604020202020204" pitchFamily="34" charset="0"/>
        <a:ea typeface="+mn-ea"/>
        <a:cs typeface="+mn-cs"/>
      </a:defRPr>
    </a:lvl7pPr>
    <a:lvl8pPr marL="3200400" algn="l" defTabSz="914400" rtl="0" eaLnBrk="1" latinLnBrk="0" hangingPunct="1">
      <a:defRPr sz="3000" b="1" kern="1200">
        <a:solidFill>
          <a:schemeClr val="tx2"/>
        </a:solidFill>
        <a:latin typeface="Arial" panose="020B0604020202020204" pitchFamily="34" charset="0"/>
        <a:ea typeface="+mn-ea"/>
        <a:cs typeface="+mn-cs"/>
      </a:defRPr>
    </a:lvl8pPr>
    <a:lvl9pPr marL="3657600" algn="l" defTabSz="914400" rtl="0" eaLnBrk="1" latinLnBrk="0" hangingPunct="1">
      <a:defRPr sz="3000" b="1" kern="1200">
        <a:solidFill>
          <a:schemeClr val="tx2"/>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205" autoAdjust="0"/>
    <p:restoredTop sz="94660"/>
  </p:normalViewPr>
  <p:slideViewPr>
    <p:cSldViewPr>
      <p:cViewPr varScale="1">
        <p:scale>
          <a:sx n="128" d="100"/>
          <a:sy n="128" d="100"/>
        </p:scale>
        <p:origin x="678" y="11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1"/>
            <a:ext cx="2949099" cy="498932"/>
          </a:xfrm>
          <a:prstGeom prst="rect">
            <a:avLst/>
          </a:prstGeom>
        </p:spPr>
        <p:txBody>
          <a:bodyPr vert="horz" lIns="91440" tIns="45720" rIns="91440" bIns="45720" rtlCol="0"/>
          <a:lstStyle>
            <a:lvl1pPr algn="l">
              <a:defRPr sz="1200"/>
            </a:lvl1pPr>
          </a:lstStyle>
          <a:p>
            <a:endParaRPr lang="de-CH" dirty="0"/>
          </a:p>
        </p:txBody>
      </p:sp>
      <p:sp>
        <p:nvSpPr>
          <p:cNvPr id="3" name="Datumsplatzhalter 2"/>
          <p:cNvSpPr>
            <a:spLocks noGrp="1"/>
          </p:cNvSpPr>
          <p:nvPr>
            <p:ph type="dt" sz="quarter" idx="1"/>
          </p:nvPr>
        </p:nvSpPr>
        <p:spPr>
          <a:xfrm>
            <a:off x="3854939" y="1"/>
            <a:ext cx="2949099" cy="498932"/>
          </a:xfrm>
          <a:prstGeom prst="rect">
            <a:avLst/>
          </a:prstGeom>
        </p:spPr>
        <p:txBody>
          <a:bodyPr vert="horz" lIns="91440" tIns="45720" rIns="91440" bIns="45720" rtlCol="0"/>
          <a:lstStyle>
            <a:lvl1pPr algn="r">
              <a:defRPr sz="1200"/>
            </a:lvl1pPr>
          </a:lstStyle>
          <a:p>
            <a:fld id="{7E3D1064-C1E4-4974-9897-73F0C0BA967E}" type="datetimeFigureOut">
              <a:rPr lang="de-CH" smtClean="0"/>
              <a:t>08.06.2022</a:t>
            </a:fld>
            <a:endParaRPr lang="de-CH" dirty="0"/>
          </a:p>
        </p:txBody>
      </p:sp>
      <p:sp>
        <p:nvSpPr>
          <p:cNvPr id="4" name="Fußzeilenplatzhalter 3"/>
          <p:cNvSpPr>
            <a:spLocks noGrp="1"/>
          </p:cNvSpPr>
          <p:nvPr>
            <p:ph type="ftr" sz="quarter" idx="2"/>
          </p:nvPr>
        </p:nvSpPr>
        <p:spPr>
          <a:xfrm>
            <a:off x="1" y="9445170"/>
            <a:ext cx="2949099" cy="498931"/>
          </a:xfrm>
          <a:prstGeom prst="rect">
            <a:avLst/>
          </a:prstGeom>
        </p:spPr>
        <p:txBody>
          <a:bodyPr vert="horz" lIns="91440" tIns="45720" rIns="91440" bIns="45720" rtlCol="0" anchor="b"/>
          <a:lstStyle>
            <a:lvl1pPr algn="l">
              <a:defRPr sz="1200"/>
            </a:lvl1pPr>
          </a:lstStyle>
          <a:p>
            <a:endParaRPr lang="de-CH" dirty="0"/>
          </a:p>
        </p:txBody>
      </p:sp>
      <p:sp>
        <p:nvSpPr>
          <p:cNvPr id="5" name="Foliennummernplatzhalter 4"/>
          <p:cNvSpPr>
            <a:spLocks noGrp="1"/>
          </p:cNvSpPr>
          <p:nvPr>
            <p:ph type="sldNum" sz="quarter" idx="3"/>
          </p:nvPr>
        </p:nvSpPr>
        <p:spPr>
          <a:xfrm>
            <a:off x="3854939" y="9445170"/>
            <a:ext cx="2949099" cy="498931"/>
          </a:xfrm>
          <a:prstGeom prst="rect">
            <a:avLst/>
          </a:prstGeom>
        </p:spPr>
        <p:txBody>
          <a:bodyPr vert="horz" lIns="91440" tIns="45720" rIns="91440" bIns="45720" rtlCol="0" anchor="b"/>
          <a:lstStyle>
            <a:lvl1pPr algn="r">
              <a:defRPr sz="1200"/>
            </a:lvl1pPr>
          </a:lstStyle>
          <a:p>
            <a:fld id="{7B45AEAB-6ECA-4C33-B841-B91035DCC9A8}" type="slidenum">
              <a:rPr lang="de-CH" smtClean="0"/>
              <a:t>‹Nr.›</a:t>
            </a:fld>
            <a:endParaRPr lang="de-CH" dirty="0"/>
          </a:p>
        </p:txBody>
      </p:sp>
    </p:spTree>
    <p:extLst>
      <p:ext uri="{BB962C8B-B14F-4D97-AF65-F5344CB8AC3E}">
        <p14:creationId xmlns:p14="http://schemas.microsoft.com/office/powerpoint/2010/main" val="15474466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1" y="0"/>
            <a:ext cx="2949099" cy="49720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Arial" charset="0"/>
              </a:defRPr>
            </a:lvl1pPr>
          </a:lstStyle>
          <a:p>
            <a:pPr>
              <a:defRPr/>
            </a:pPr>
            <a:endParaRPr lang="de-CH" dirty="0"/>
          </a:p>
        </p:txBody>
      </p:sp>
      <p:sp>
        <p:nvSpPr>
          <p:cNvPr id="21507" name="Rectangle 3"/>
          <p:cNvSpPr>
            <a:spLocks noGrp="1" noChangeArrowheads="1"/>
          </p:cNvSpPr>
          <p:nvPr>
            <p:ph type="dt" idx="1"/>
          </p:nvPr>
        </p:nvSpPr>
        <p:spPr bwMode="auto">
          <a:xfrm>
            <a:off x="3854939" y="0"/>
            <a:ext cx="2949099" cy="49720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Arial" charset="0"/>
              </a:defRPr>
            </a:lvl1pPr>
          </a:lstStyle>
          <a:p>
            <a:pPr>
              <a:defRPr/>
            </a:pPr>
            <a:endParaRPr lang="de-CH" dirty="0"/>
          </a:p>
        </p:txBody>
      </p:sp>
      <p:sp>
        <p:nvSpPr>
          <p:cNvPr id="4100" name="Rectangle 4"/>
          <p:cNvSpPr>
            <a:spLocks noGrp="1" noRot="1" noChangeAspect="1" noChangeArrowheads="1" noTextEdit="1"/>
          </p:cNvSpPr>
          <p:nvPr>
            <p:ph type="sldImg" idx="2"/>
          </p:nvPr>
        </p:nvSpPr>
        <p:spPr bwMode="auto">
          <a:xfrm>
            <a:off x="917575" y="746125"/>
            <a:ext cx="4970463" cy="37290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5"/>
          <p:cNvSpPr>
            <a:spLocks noGrp="1" noChangeArrowheads="1"/>
          </p:cNvSpPr>
          <p:nvPr>
            <p:ph type="body" sz="quarter" idx="3"/>
          </p:nvPr>
        </p:nvSpPr>
        <p:spPr bwMode="auto">
          <a:xfrm>
            <a:off x="680562" y="4723448"/>
            <a:ext cx="5444490" cy="447484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CH" noProof="0"/>
              <a:t>Textmasterformate durch Klicken bearbeiten</a:t>
            </a:r>
          </a:p>
          <a:p>
            <a:pPr lvl="1"/>
            <a:r>
              <a:rPr lang="de-CH" noProof="0"/>
              <a:t>Zweite Ebene</a:t>
            </a:r>
          </a:p>
          <a:p>
            <a:pPr lvl="2"/>
            <a:r>
              <a:rPr lang="de-CH" noProof="0"/>
              <a:t>Dritte Ebene</a:t>
            </a:r>
          </a:p>
          <a:p>
            <a:pPr lvl="3"/>
            <a:r>
              <a:rPr lang="de-CH" noProof="0"/>
              <a:t>Vierte Ebene</a:t>
            </a:r>
          </a:p>
          <a:p>
            <a:pPr lvl="4"/>
            <a:r>
              <a:rPr lang="de-CH" noProof="0"/>
              <a:t>Fünfte Ebene</a:t>
            </a:r>
          </a:p>
        </p:txBody>
      </p:sp>
      <p:sp>
        <p:nvSpPr>
          <p:cNvPr id="21510" name="Rectangle 6"/>
          <p:cNvSpPr>
            <a:spLocks noGrp="1" noChangeArrowheads="1"/>
          </p:cNvSpPr>
          <p:nvPr>
            <p:ph type="ftr" sz="quarter" idx="4"/>
          </p:nvPr>
        </p:nvSpPr>
        <p:spPr bwMode="auto">
          <a:xfrm>
            <a:off x="1" y="9445170"/>
            <a:ext cx="2949099" cy="49720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Arial" charset="0"/>
              </a:defRPr>
            </a:lvl1pPr>
          </a:lstStyle>
          <a:p>
            <a:pPr>
              <a:defRPr/>
            </a:pPr>
            <a:endParaRPr lang="de-CH" dirty="0"/>
          </a:p>
        </p:txBody>
      </p:sp>
      <p:sp>
        <p:nvSpPr>
          <p:cNvPr id="21511" name="Rectangle 7"/>
          <p:cNvSpPr>
            <a:spLocks noGrp="1" noChangeArrowheads="1"/>
          </p:cNvSpPr>
          <p:nvPr>
            <p:ph type="sldNum" sz="quarter" idx="5"/>
          </p:nvPr>
        </p:nvSpPr>
        <p:spPr bwMode="auto">
          <a:xfrm>
            <a:off x="3854939" y="9445170"/>
            <a:ext cx="2949099" cy="49720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defRPr>
            </a:lvl1pPr>
          </a:lstStyle>
          <a:p>
            <a:pPr>
              <a:defRPr/>
            </a:pPr>
            <a:fld id="{B98AFF5E-951F-48D9-B7E3-42C2E8980F4D}" type="slidenum">
              <a:rPr lang="de-CH" altLang="de-DE"/>
              <a:pPr>
                <a:defRPr/>
              </a:pPr>
              <a:t>‹Nr.›</a:t>
            </a:fld>
            <a:endParaRPr lang="de-CH" altLang="de-DE"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vmlDrawing" Target="../drawings/vmlDrawing2.vml"/><Relationship Id="rId5" Type="http://schemas.openxmlformats.org/officeDocument/2006/relationships/image" Target="../media/image2.png"/><Relationship Id="rId4"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aphicFrame>
        <p:nvGraphicFramePr>
          <p:cNvPr id="4" name="Object 4"/>
          <p:cNvGraphicFramePr>
            <a:graphicFrameLocks noChangeAspect="1"/>
          </p:cNvGraphicFramePr>
          <p:nvPr/>
        </p:nvGraphicFramePr>
        <p:xfrm>
          <a:off x="358775" y="358775"/>
          <a:ext cx="706438" cy="792163"/>
        </p:xfrm>
        <a:graphic>
          <a:graphicData uri="http://schemas.openxmlformats.org/presentationml/2006/ole">
            <mc:AlternateContent xmlns:mc="http://schemas.openxmlformats.org/markup-compatibility/2006">
              <mc:Choice xmlns:v="urn:schemas-microsoft-com:vml" Requires="v">
                <p:oleObj spid="_x0000_s11543" name="Photo Editor-Foto" r:id="rId3" imgW="5020376" imgH="5630061" progId="MSPhotoEd.3">
                  <p:embed/>
                </p:oleObj>
              </mc:Choice>
              <mc:Fallback>
                <p:oleObj name="Photo Editor-Foto" r:id="rId3" imgW="5020376" imgH="5630061" progId="MSPhotoEd.3">
                  <p:embed/>
                  <p:pic>
                    <p:nvPicPr>
                      <p:cNvPr id="3074"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775" y="358775"/>
                        <a:ext cx="706438"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 name="Line 6"/>
          <p:cNvSpPr>
            <a:spLocks noChangeShapeType="1"/>
          </p:cNvSpPr>
          <p:nvPr/>
        </p:nvSpPr>
        <p:spPr bwMode="auto">
          <a:xfrm>
            <a:off x="1438275" y="1150938"/>
            <a:ext cx="7461250"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de-CH" dirty="0"/>
          </a:p>
        </p:txBody>
      </p:sp>
      <p:sp>
        <p:nvSpPr>
          <p:cNvPr id="6" name="Line 8"/>
          <p:cNvSpPr>
            <a:spLocks noChangeShapeType="1"/>
          </p:cNvSpPr>
          <p:nvPr/>
        </p:nvSpPr>
        <p:spPr bwMode="auto">
          <a:xfrm>
            <a:off x="323850" y="6381750"/>
            <a:ext cx="8480425" cy="1588"/>
          </a:xfrm>
          <a:prstGeom prst="line">
            <a:avLst/>
          </a:prstGeom>
          <a:noFill/>
          <a:ln w="31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de-CH" dirty="0"/>
          </a:p>
        </p:txBody>
      </p:sp>
      <p:sp>
        <p:nvSpPr>
          <p:cNvPr id="8" name="Text Box 3"/>
          <p:cNvSpPr txBox="1">
            <a:spLocks noChangeArrowheads="1"/>
          </p:cNvSpPr>
          <p:nvPr/>
        </p:nvSpPr>
        <p:spPr bwMode="auto">
          <a:xfrm>
            <a:off x="1349375" y="260350"/>
            <a:ext cx="7793038" cy="900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b="1">
                <a:solidFill>
                  <a:schemeClr val="tx2"/>
                </a:solidFill>
                <a:latin typeface="Arial" panose="020B0604020202020204" pitchFamily="34" charset="0"/>
              </a:defRPr>
            </a:lvl1pPr>
            <a:lvl2pPr marL="742950" indent="-285750">
              <a:defRPr sz="3000" b="1">
                <a:solidFill>
                  <a:schemeClr val="tx2"/>
                </a:solidFill>
                <a:latin typeface="Arial" panose="020B0604020202020204" pitchFamily="34" charset="0"/>
              </a:defRPr>
            </a:lvl2pPr>
            <a:lvl3pPr marL="1143000" indent="-228600">
              <a:defRPr sz="3000" b="1">
                <a:solidFill>
                  <a:schemeClr val="tx2"/>
                </a:solidFill>
                <a:latin typeface="Arial" panose="020B0604020202020204" pitchFamily="34" charset="0"/>
              </a:defRPr>
            </a:lvl3pPr>
            <a:lvl4pPr marL="1600200" indent="-228600">
              <a:defRPr sz="3000" b="1">
                <a:solidFill>
                  <a:schemeClr val="tx2"/>
                </a:solidFill>
                <a:latin typeface="Arial" panose="020B0604020202020204" pitchFamily="34" charset="0"/>
              </a:defRPr>
            </a:lvl4pPr>
            <a:lvl5pPr marL="2057400" indent="-228600">
              <a:defRPr sz="3000" b="1">
                <a:solidFill>
                  <a:schemeClr val="tx2"/>
                </a:solidFill>
                <a:latin typeface="Arial" panose="020B0604020202020204" pitchFamily="34" charset="0"/>
              </a:defRPr>
            </a:lvl5pPr>
            <a:lvl6pPr marL="2514600" indent="-228600" eaLnBrk="0" fontAlgn="base" hangingPunct="0">
              <a:spcBef>
                <a:spcPct val="0"/>
              </a:spcBef>
              <a:spcAft>
                <a:spcPct val="0"/>
              </a:spcAft>
              <a:defRPr sz="3000" b="1">
                <a:solidFill>
                  <a:schemeClr val="tx2"/>
                </a:solidFill>
                <a:latin typeface="Arial" panose="020B0604020202020204" pitchFamily="34" charset="0"/>
              </a:defRPr>
            </a:lvl6pPr>
            <a:lvl7pPr marL="2971800" indent="-228600" eaLnBrk="0" fontAlgn="base" hangingPunct="0">
              <a:spcBef>
                <a:spcPct val="0"/>
              </a:spcBef>
              <a:spcAft>
                <a:spcPct val="0"/>
              </a:spcAft>
              <a:defRPr sz="3000" b="1">
                <a:solidFill>
                  <a:schemeClr val="tx2"/>
                </a:solidFill>
                <a:latin typeface="Arial" panose="020B0604020202020204" pitchFamily="34" charset="0"/>
              </a:defRPr>
            </a:lvl7pPr>
            <a:lvl8pPr marL="3429000" indent="-228600" eaLnBrk="0" fontAlgn="base" hangingPunct="0">
              <a:spcBef>
                <a:spcPct val="0"/>
              </a:spcBef>
              <a:spcAft>
                <a:spcPct val="0"/>
              </a:spcAft>
              <a:defRPr sz="3000" b="1">
                <a:solidFill>
                  <a:schemeClr val="tx2"/>
                </a:solidFill>
                <a:latin typeface="Arial" panose="020B0604020202020204" pitchFamily="34" charset="0"/>
              </a:defRPr>
            </a:lvl8pPr>
            <a:lvl9pPr marL="3886200" indent="-228600" eaLnBrk="0" fontAlgn="base" hangingPunct="0">
              <a:spcBef>
                <a:spcPct val="0"/>
              </a:spcBef>
              <a:spcAft>
                <a:spcPct val="0"/>
              </a:spcAft>
              <a:defRPr sz="3000" b="1">
                <a:solidFill>
                  <a:schemeClr val="tx2"/>
                </a:solidFill>
                <a:latin typeface="Arial" panose="020B0604020202020204" pitchFamily="34" charset="0"/>
              </a:defRPr>
            </a:lvl9pPr>
          </a:lstStyle>
          <a:p>
            <a:pPr eaLnBrk="1" hangingPunct="1">
              <a:lnSpc>
                <a:spcPts val="2100"/>
              </a:lnSpc>
              <a:defRPr/>
            </a:pPr>
            <a:r>
              <a:rPr lang="de-CH" altLang="de-DE" sz="1500" dirty="0"/>
              <a:t>Amt für Wirtschaft und Tourismus Graubünden</a:t>
            </a:r>
          </a:p>
          <a:p>
            <a:pPr eaLnBrk="1" hangingPunct="1">
              <a:lnSpc>
                <a:spcPts val="2100"/>
              </a:lnSpc>
              <a:defRPr/>
            </a:pPr>
            <a:r>
              <a:rPr lang="it-IT" altLang="de-DE" sz="1500" dirty="0"/>
              <a:t>Uffizi per economia e turissem dal Grischun</a:t>
            </a:r>
            <a:endParaRPr lang="de-CH" altLang="de-DE" sz="1500" dirty="0"/>
          </a:p>
          <a:p>
            <a:pPr eaLnBrk="1" hangingPunct="1">
              <a:lnSpc>
                <a:spcPts val="2100"/>
              </a:lnSpc>
              <a:defRPr/>
            </a:pPr>
            <a:r>
              <a:rPr lang="it-IT" altLang="de-DE" sz="1500" dirty="0"/>
              <a:t>Ufficio dell’economia e del turismo dei Grigioni</a:t>
            </a:r>
            <a:endParaRPr lang="de-DE" altLang="de-DE" sz="1500" dirty="0">
              <a:solidFill>
                <a:srgbClr val="3366FF"/>
              </a:solidFill>
            </a:endParaRPr>
          </a:p>
        </p:txBody>
      </p:sp>
      <p:sp>
        <p:nvSpPr>
          <p:cNvPr id="6146" name="Rectangle 2"/>
          <p:cNvSpPr>
            <a:spLocks noGrp="1" noChangeArrowheads="1"/>
          </p:cNvSpPr>
          <p:nvPr>
            <p:ph type="subTitle" idx="1"/>
          </p:nvPr>
        </p:nvSpPr>
        <p:spPr>
          <a:xfrm>
            <a:off x="1349375" y="5653088"/>
            <a:ext cx="5310188" cy="439737"/>
          </a:xfrm>
        </p:spPr>
        <p:txBody>
          <a:bodyPr/>
          <a:lstStyle>
            <a:lvl1pPr>
              <a:defRPr/>
            </a:lvl1pPr>
          </a:lstStyle>
          <a:p>
            <a:r>
              <a:rPr lang="de-DE"/>
              <a:t>Formatvorlage des Untertitelmasters durch Klicken bearbeiten</a:t>
            </a:r>
            <a:endParaRPr lang="de-CH"/>
          </a:p>
        </p:txBody>
      </p:sp>
      <p:sp>
        <p:nvSpPr>
          <p:cNvPr id="6147" name="Rectangle 3"/>
          <p:cNvSpPr>
            <a:spLocks noGrp="1" noChangeArrowheads="1"/>
          </p:cNvSpPr>
          <p:nvPr>
            <p:ph type="ctrTitle"/>
          </p:nvPr>
        </p:nvSpPr>
        <p:spPr>
          <a:xfrm>
            <a:off x="1331913" y="2159000"/>
            <a:ext cx="7488237" cy="1270000"/>
          </a:xfrm>
        </p:spPr>
        <p:txBody>
          <a:bodyPr/>
          <a:lstStyle>
            <a:lvl1pPr>
              <a:defRPr sz="3000"/>
            </a:lvl1pPr>
          </a:lstStyle>
          <a:p>
            <a:r>
              <a:rPr lang="de-DE"/>
              <a:t>Titelmasterformat durch Klicken bearbeiten</a:t>
            </a:r>
            <a:endParaRPr lang="de-CH" dirty="0"/>
          </a:p>
        </p:txBody>
      </p:sp>
      <p:sp>
        <p:nvSpPr>
          <p:cNvPr id="10" name="Rectangle 15"/>
          <p:cNvSpPr>
            <a:spLocks noGrp="1" noChangeArrowheads="1"/>
          </p:cNvSpPr>
          <p:nvPr>
            <p:ph type="sldNum" sz="quarter" idx="10"/>
          </p:nvPr>
        </p:nvSpPr>
        <p:spPr/>
        <p:txBody>
          <a:bodyPr/>
          <a:lstStyle>
            <a:lvl1pPr>
              <a:defRPr/>
            </a:lvl1pPr>
          </a:lstStyle>
          <a:p>
            <a:pPr>
              <a:defRPr/>
            </a:pPr>
            <a:fld id="{897A5B52-48A7-42B5-81BB-1F35123E11CA}" type="slidenum">
              <a:rPr lang="de-CH" altLang="de-DE"/>
              <a:pPr>
                <a:defRPr/>
              </a:pPr>
              <a:t>‹Nr.›</a:t>
            </a:fld>
            <a:endParaRPr lang="de-CH" altLang="de-DE" dirty="0"/>
          </a:p>
        </p:txBody>
      </p:sp>
      <p:pic>
        <p:nvPicPr>
          <p:cNvPr id="11" name="Grafik 10"/>
          <p:cNvPicPr>
            <a:picLocks noChangeAspect="1"/>
          </p:cNvPicPr>
          <p:nvPr userDrawn="1"/>
        </p:nvPicPr>
        <p:blipFill>
          <a:blip r:embed="rId5"/>
          <a:stretch>
            <a:fillRect/>
          </a:stretch>
        </p:blipFill>
        <p:spPr>
          <a:xfrm>
            <a:off x="7392882" y="6453336"/>
            <a:ext cx="1382399" cy="291600"/>
          </a:xfrm>
          <a:prstGeom prst="rect">
            <a:avLst/>
          </a:prstGeom>
        </p:spPr>
      </p:pic>
    </p:spTree>
    <p:extLst>
      <p:ext uri="{BB962C8B-B14F-4D97-AF65-F5344CB8AC3E}">
        <p14:creationId xmlns:p14="http://schemas.microsoft.com/office/powerpoint/2010/main" val="599575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5" name="Rectangle 29"/>
          <p:cNvSpPr>
            <a:spLocks noGrp="1" noChangeArrowheads="1"/>
          </p:cNvSpPr>
          <p:nvPr>
            <p:ph type="title"/>
          </p:nvPr>
        </p:nvSpPr>
        <p:spPr bwMode="auto">
          <a:xfrm>
            <a:off x="269875" y="719138"/>
            <a:ext cx="8478838" cy="428625"/>
          </a:xfrm>
          <a:prstGeom prst="rect">
            <a:avLst/>
          </a:prstGeom>
          <a:noFill/>
          <a:ln w="9525">
            <a:noFill/>
            <a:miter lim="800000"/>
            <a:headEnd/>
            <a:tailEnd/>
          </a:ln>
          <a:effectLst/>
        </p:spPr>
        <p:txBody>
          <a:bodyPr/>
          <a:lstStyle/>
          <a:p>
            <a:pPr lvl="0"/>
            <a:r>
              <a:rPr lang="de-DE"/>
              <a:t>Titelmasterformat durch Klicken bearbeiten</a:t>
            </a:r>
            <a:endParaRPr lang="de-CH"/>
          </a:p>
        </p:txBody>
      </p:sp>
      <p:sp>
        <p:nvSpPr>
          <p:cNvPr id="6" name="Rectangle 39"/>
          <p:cNvSpPr>
            <a:spLocks noGrp="1" noChangeArrowheads="1"/>
          </p:cNvSpPr>
          <p:nvPr>
            <p:ph idx="1"/>
          </p:nvPr>
        </p:nvSpPr>
        <p:spPr bwMode="auto">
          <a:xfrm>
            <a:off x="269875" y="1798638"/>
            <a:ext cx="8478838" cy="4437062"/>
          </a:xfrm>
          <a:prstGeom prst="rect">
            <a:avLst/>
          </a:prstGeom>
          <a:noFill/>
          <a:ln w="9525">
            <a:noFill/>
            <a:miter lim="800000"/>
            <a:headEnd/>
            <a:tailEnd/>
          </a:ln>
          <a:effectLst/>
        </p:spPr>
        <p:txBody>
          <a:bodyPr/>
          <a:lstStyle>
            <a:lvl1pPr>
              <a:defRPr b="0"/>
            </a:lvl1pPr>
          </a:lstStyle>
          <a:p>
            <a:pPr lvl="0"/>
            <a:r>
              <a:rPr lang="de-DE" noProof="0"/>
              <a:t>Formatvorlagen des Textmasters bearbeiten</a:t>
            </a:r>
          </a:p>
        </p:txBody>
      </p:sp>
      <p:sp>
        <p:nvSpPr>
          <p:cNvPr id="4" name="Rectangle 35"/>
          <p:cNvSpPr>
            <a:spLocks noGrp="1" noChangeArrowheads="1"/>
          </p:cNvSpPr>
          <p:nvPr>
            <p:ph type="sldNum" sz="quarter" idx="10"/>
          </p:nvPr>
        </p:nvSpPr>
        <p:spPr>
          <a:ln/>
        </p:spPr>
        <p:txBody>
          <a:bodyPr/>
          <a:lstStyle>
            <a:lvl1pPr>
              <a:defRPr/>
            </a:lvl1pPr>
          </a:lstStyle>
          <a:p>
            <a:pPr>
              <a:defRPr/>
            </a:pPr>
            <a:fld id="{F266E1FD-AFE3-49D9-83AE-F329511EC0A1}" type="slidenum">
              <a:rPr lang="de-CH" altLang="de-DE"/>
              <a:pPr>
                <a:defRPr/>
              </a:pPr>
              <a:t>‹Nr.›</a:t>
            </a:fld>
            <a:endParaRPr lang="de-CH" altLang="de-DE" dirty="0"/>
          </a:p>
        </p:txBody>
      </p:sp>
    </p:spTree>
    <p:extLst>
      <p:ext uri="{BB962C8B-B14F-4D97-AF65-F5344CB8AC3E}">
        <p14:creationId xmlns:p14="http://schemas.microsoft.com/office/powerpoint/2010/main" val="2727509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Rectangle 9"/>
          <p:cNvSpPr>
            <a:spLocks noGrp="1" noChangeArrowheads="1"/>
          </p:cNvSpPr>
          <p:nvPr>
            <p:ph type="sldNum" sz="quarter" idx="10"/>
          </p:nvPr>
        </p:nvSpPr>
        <p:spPr>
          <a:ln/>
        </p:spPr>
        <p:txBody>
          <a:bodyPr/>
          <a:lstStyle>
            <a:lvl1pPr>
              <a:defRPr/>
            </a:lvl1pPr>
          </a:lstStyle>
          <a:p>
            <a:pPr>
              <a:defRPr/>
            </a:pPr>
            <a:fld id="{FE32B847-00DC-48C8-866B-647286A2BBB2}" type="slidenum">
              <a:rPr lang="de-CH" altLang="de-DE"/>
              <a:pPr>
                <a:defRPr/>
              </a:pPr>
              <a:t>‹Nr.›</a:t>
            </a:fld>
            <a:endParaRPr lang="de-CH" altLang="de-DE" dirty="0"/>
          </a:p>
        </p:txBody>
      </p:sp>
    </p:spTree>
    <p:extLst>
      <p:ext uri="{BB962C8B-B14F-4D97-AF65-F5344CB8AC3E}">
        <p14:creationId xmlns:p14="http://schemas.microsoft.com/office/powerpoint/2010/main" val="29414815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oleObject" Target="../embeddings/oleObject1.bin"/><Relationship Id="rId4" Type="http://schemas.openxmlformats.org/officeDocument/2006/relationships/vmlDrawing" Target="../drawings/vmlDrawing1.vml"/></Relationships>
</file>

<file path=ppt/slideMasters/_rels/slideMaster2.xml.rels><?xml version="1.0" encoding="UTF-8" standalone="yes"?>
<Relationships xmlns="http://schemas.openxmlformats.org/package/2006/relationships"><Relationship Id="rId3" Type="http://schemas.openxmlformats.org/officeDocument/2006/relationships/vmlDrawing" Target="../drawings/vmlDrawing3.vml"/><Relationship Id="rId2" Type="http://schemas.openxmlformats.org/officeDocument/2006/relationships/theme" Target="../theme/theme2.xml"/><Relationship Id="rId1" Type="http://schemas.openxmlformats.org/officeDocument/2006/relationships/slideLayout" Target="../slideLayouts/slideLayout3.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oleObject" Target="../embeddings/oleObject3.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9"/>
          <p:cNvSpPr>
            <a:spLocks noGrp="1" noChangeArrowheads="1"/>
          </p:cNvSpPr>
          <p:nvPr>
            <p:ph type="title"/>
          </p:nvPr>
        </p:nvSpPr>
        <p:spPr bwMode="auto">
          <a:xfrm>
            <a:off x="269875" y="719138"/>
            <a:ext cx="8478838"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CH" altLang="de-DE"/>
              <a:t>Titel</a:t>
            </a:r>
          </a:p>
        </p:txBody>
      </p:sp>
      <p:sp>
        <p:nvSpPr>
          <p:cNvPr id="1027" name="Line 31"/>
          <p:cNvSpPr>
            <a:spLocks noChangeShapeType="1"/>
          </p:cNvSpPr>
          <p:nvPr/>
        </p:nvSpPr>
        <p:spPr bwMode="auto">
          <a:xfrm>
            <a:off x="323850" y="6381750"/>
            <a:ext cx="8480425" cy="1588"/>
          </a:xfrm>
          <a:prstGeom prst="line">
            <a:avLst/>
          </a:prstGeom>
          <a:noFill/>
          <a:ln w="31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de-CH" dirty="0"/>
          </a:p>
        </p:txBody>
      </p:sp>
      <p:sp>
        <p:nvSpPr>
          <p:cNvPr id="1029" name="Text Box 34"/>
          <p:cNvSpPr txBox="1">
            <a:spLocks noChangeArrowheads="1"/>
          </p:cNvSpPr>
          <p:nvPr/>
        </p:nvSpPr>
        <p:spPr bwMode="auto">
          <a:xfrm>
            <a:off x="611188" y="201613"/>
            <a:ext cx="4176712"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3000" b="1">
                <a:solidFill>
                  <a:schemeClr val="tx2"/>
                </a:solidFill>
                <a:latin typeface="Arial" panose="020B0604020202020204" pitchFamily="34" charset="0"/>
              </a:defRPr>
            </a:lvl1pPr>
            <a:lvl2pPr marL="742950" indent="-285750">
              <a:defRPr sz="3000" b="1">
                <a:solidFill>
                  <a:schemeClr val="tx2"/>
                </a:solidFill>
                <a:latin typeface="Arial" panose="020B0604020202020204" pitchFamily="34" charset="0"/>
              </a:defRPr>
            </a:lvl2pPr>
            <a:lvl3pPr marL="1143000" indent="-228600">
              <a:defRPr sz="3000" b="1">
                <a:solidFill>
                  <a:schemeClr val="tx2"/>
                </a:solidFill>
                <a:latin typeface="Arial" panose="020B0604020202020204" pitchFamily="34" charset="0"/>
              </a:defRPr>
            </a:lvl3pPr>
            <a:lvl4pPr marL="1600200" indent="-228600">
              <a:defRPr sz="3000" b="1">
                <a:solidFill>
                  <a:schemeClr val="tx2"/>
                </a:solidFill>
                <a:latin typeface="Arial" panose="020B0604020202020204" pitchFamily="34" charset="0"/>
              </a:defRPr>
            </a:lvl4pPr>
            <a:lvl5pPr marL="2057400" indent="-228600">
              <a:defRPr sz="3000" b="1">
                <a:solidFill>
                  <a:schemeClr val="tx2"/>
                </a:solidFill>
                <a:latin typeface="Arial" panose="020B0604020202020204" pitchFamily="34" charset="0"/>
              </a:defRPr>
            </a:lvl5pPr>
            <a:lvl6pPr marL="2514600" indent="-228600" eaLnBrk="0" fontAlgn="base" hangingPunct="0">
              <a:spcBef>
                <a:spcPct val="0"/>
              </a:spcBef>
              <a:spcAft>
                <a:spcPct val="0"/>
              </a:spcAft>
              <a:defRPr sz="3000" b="1">
                <a:solidFill>
                  <a:schemeClr val="tx2"/>
                </a:solidFill>
                <a:latin typeface="Arial" panose="020B0604020202020204" pitchFamily="34" charset="0"/>
              </a:defRPr>
            </a:lvl6pPr>
            <a:lvl7pPr marL="2971800" indent="-228600" eaLnBrk="0" fontAlgn="base" hangingPunct="0">
              <a:spcBef>
                <a:spcPct val="0"/>
              </a:spcBef>
              <a:spcAft>
                <a:spcPct val="0"/>
              </a:spcAft>
              <a:defRPr sz="3000" b="1">
                <a:solidFill>
                  <a:schemeClr val="tx2"/>
                </a:solidFill>
                <a:latin typeface="Arial" panose="020B0604020202020204" pitchFamily="34" charset="0"/>
              </a:defRPr>
            </a:lvl7pPr>
            <a:lvl8pPr marL="3429000" indent="-228600" eaLnBrk="0" fontAlgn="base" hangingPunct="0">
              <a:spcBef>
                <a:spcPct val="0"/>
              </a:spcBef>
              <a:spcAft>
                <a:spcPct val="0"/>
              </a:spcAft>
              <a:defRPr sz="3000" b="1">
                <a:solidFill>
                  <a:schemeClr val="tx2"/>
                </a:solidFill>
                <a:latin typeface="Arial" panose="020B0604020202020204" pitchFamily="34" charset="0"/>
              </a:defRPr>
            </a:lvl8pPr>
            <a:lvl9pPr marL="3886200" indent="-228600" eaLnBrk="0" fontAlgn="base" hangingPunct="0">
              <a:spcBef>
                <a:spcPct val="0"/>
              </a:spcBef>
              <a:spcAft>
                <a:spcPct val="0"/>
              </a:spcAft>
              <a:defRPr sz="3000" b="1">
                <a:solidFill>
                  <a:schemeClr val="tx2"/>
                </a:solidFill>
                <a:latin typeface="Arial" panose="020B0604020202020204" pitchFamily="34" charset="0"/>
              </a:defRPr>
            </a:lvl9pPr>
          </a:lstStyle>
          <a:p>
            <a:pPr eaLnBrk="1" hangingPunct="1">
              <a:spcBef>
                <a:spcPct val="50000"/>
              </a:spcBef>
              <a:defRPr/>
            </a:pPr>
            <a:r>
              <a:rPr lang="de-DE" altLang="de-DE" sz="1200" dirty="0">
                <a:solidFill>
                  <a:schemeClr val="tx1"/>
                </a:solidFill>
              </a:rPr>
              <a:t>Amt für Wirtschaft und Tourismus</a:t>
            </a:r>
            <a:endParaRPr lang="de-CH" altLang="de-DE" sz="1200" dirty="0">
              <a:solidFill>
                <a:schemeClr val="tx1"/>
              </a:solidFill>
            </a:endParaRPr>
          </a:p>
        </p:txBody>
      </p:sp>
      <p:sp>
        <p:nvSpPr>
          <p:cNvPr id="4131" name="Rectangle 35"/>
          <p:cNvSpPr>
            <a:spLocks noGrp="1" noChangeArrowheads="1"/>
          </p:cNvSpPr>
          <p:nvPr>
            <p:ph type="sldNum" sz="quarter" idx="4"/>
          </p:nvPr>
        </p:nvSpPr>
        <p:spPr bwMode="auto">
          <a:xfrm>
            <a:off x="3276600"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b="0">
                <a:solidFill>
                  <a:schemeClr val="tx1"/>
                </a:solidFill>
              </a:defRPr>
            </a:lvl1pPr>
          </a:lstStyle>
          <a:p>
            <a:pPr>
              <a:defRPr/>
            </a:pPr>
            <a:fld id="{29E4A684-D0B5-4FAC-8130-1AC37C1AF461}" type="slidenum">
              <a:rPr lang="de-CH" altLang="de-DE"/>
              <a:pPr>
                <a:defRPr/>
              </a:pPr>
              <a:t>‹Nr.›</a:t>
            </a:fld>
            <a:endParaRPr lang="de-CH" altLang="de-DE" dirty="0"/>
          </a:p>
        </p:txBody>
      </p:sp>
      <p:graphicFrame>
        <p:nvGraphicFramePr>
          <p:cNvPr id="1031" name="Object 36"/>
          <p:cNvGraphicFramePr>
            <a:graphicFrameLocks noChangeAspect="1"/>
          </p:cNvGraphicFramePr>
          <p:nvPr/>
        </p:nvGraphicFramePr>
        <p:xfrm>
          <a:off x="323850" y="188913"/>
          <a:ext cx="233363" cy="261937"/>
        </p:xfrm>
        <a:graphic>
          <a:graphicData uri="http://schemas.openxmlformats.org/presentationml/2006/ole">
            <mc:AlternateContent xmlns:mc="http://schemas.openxmlformats.org/markup-compatibility/2006">
              <mc:Choice xmlns:v="urn:schemas-microsoft-com:vml" Requires="v">
                <p:oleObj spid="_x0000_s1312" name="Photo Editor-Foto" r:id="rId5" imgW="5020376" imgH="5630061" progId="MSPhotoEd.3">
                  <p:embed/>
                </p:oleObj>
              </mc:Choice>
              <mc:Fallback>
                <p:oleObj name="Photo Editor-Foto" r:id="rId5" imgW="5020376" imgH="5630061" progId="MSPhotoEd.3">
                  <p:embed/>
                  <p:pic>
                    <p:nvPicPr>
                      <p:cNvPr id="0" name="Object 3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3850" y="188913"/>
                        <a:ext cx="233363" cy="261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32" name="Line 37"/>
          <p:cNvSpPr>
            <a:spLocks noChangeShapeType="1"/>
          </p:cNvSpPr>
          <p:nvPr/>
        </p:nvSpPr>
        <p:spPr bwMode="auto">
          <a:xfrm>
            <a:off x="323850" y="549275"/>
            <a:ext cx="8480425" cy="1588"/>
          </a:xfrm>
          <a:prstGeom prst="line">
            <a:avLst/>
          </a:prstGeom>
          <a:noFill/>
          <a:ln w="31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de-CH" dirty="0"/>
          </a:p>
        </p:txBody>
      </p:sp>
      <p:sp>
        <p:nvSpPr>
          <p:cNvPr id="1033" name="Rectangle 39"/>
          <p:cNvSpPr>
            <a:spLocks noGrp="1" noChangeArrowheads="1"/>
          </p:cNvSpPr>
          <p:nvPr>
            <p:ph type="body" idx="1"/>
          </p:nvPr>
        </p:nvSpPr>
        <p:spPr bwMode="auto">
          <a:xfrm>
            <a:off x="269875" y="1798638"/>
            <a:ext cx="8478838" cy="443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CH" altLang="de-DE"/>
              <a:t>Text</a:t>
            </a:r>
          </a:p>
        </p:txBody>
      </p:sp>
      <p:pic>
        <p:nvPicPr>
          <p:cNvPr id="10" name="Grafik 9"/>
          <p:cNvPicPr>
            <a:picLocks noChangeAspect="1"/>
          </p:cNvPicPr>
          <p:nvPr userDrawn="1"/>
        </p:nvPicPr>
        <p:blipFill>
          <a:blip r:embed="rId7"/>
          <a:stretch>
            <a:fillRect/>
          </a:stretch>
        </p:blipFill>
        <p:spPr>
          <a:xfrm>
            <a:off x="7392882" y="6453336"/>
            <a:ext cx="1382399" cy="291600"/>
          </a:xfrm>
          <a:prstGeom prst="rect">
            <a:avLst/>
          </a:prstGeom>
        </p:spPr>
      </p:pic>
    </p:spTree>
  </p:cSld>
  <p:clrMap bg1="lt1" tx1="dk1" bg2="lt2" tx2="dk2" accent1="accent1" accent2="accent2" accent3="accent3" accent4="accent4" accent5="accent5" accent6="accent6" hlink="hlink" folHlink="folHlink"/>
  <p:sldLayoutIdLst>
    <p:sldLayoutId id="2147483683" r:id="rId1"/>
    <p:sldLayoutId id="2147483681" r:id="rId2"/>
  </p:sldLayoutIdLst>
  <p:hf hdr="0" ftr="0" dt="0"/>
  <p:txStyles>
    <p:titleStyle>
      <a:lvl1pPr algn="l" rtl="0" eaLnBrk="1" fontAlgn="base" hangingPunct="1">
        <a:spcBef>
          <a:spcPct val="0"/>
        </a:spcBef>
        <a:spcAft>
          <a:spcPct val="0"/>
        </a:spcAft>
        <a:defRPr sz="2200" b="1">
          <a:solidFill>
            <a:schemeClr val="tx2"/>
          </a:solidFill>
          <a:latin typeface="+mj-lt"/>
          <a:ea typeface="+mj-ea"/>
          <a:cs typeface="+mj-cs"/>
        </a:defRPr>
      </a:lvl1pPr>
      <a:lvl2pPr algn="l" rtl="0" eaLnBrk="1" fontAlgn="base" hangingPunct="1">
        <a:spcBef>
          <a:spcPct val="0"/>
        </a:spcBef>
        <a:spcAft>
          <a:spcPct val="0"/>
        </a:spcAft>
        <a:defRPr sz="2200" b="1">
          <a:solidFill>
            <a:schemeClr val="tx2"/>
          </a:solidFill>
          <a:latin typeface="Arial" charset="0"/>
        </a:defRPr>
      </a:lvl2pPr>
      <a:lvl3pPr algn="l" rtl="0" eaLnBrk="1" fontAlgn="base" hangingPunct="1">
        <a:spcBef>
          <a:spcPct val="0"/>
        </a:spcBef>
        <a:spcAft>
          <a:spcPct val="0"/>
        </a:spcAft>
        <a:defRPr sz="2200" b="1">
          <a:solidFill>
            <a:schemeClr val="tx2"/>
          </a:solidFill>
          <a:latin typeface="Arial" charset="0"/>
        </a:defRPr>
      </a:lvl3pPr>
      <a:lvl4pPr algn="l" rtl="0" eaLnBrk="1" fontAlgn="base" hangingPunct="1">
        <a:spcBef>
          <a:spcPct val="0"/>
        </a:spcBef>
        <a:spcAft>
          <a:spcPct val="0"/>
        </a:spcAft>
        <a:defRPr sz="2200" b="1">
          <a:solidFill>
            <a:schemeClr val="tx2"/>
          </a:solidFill>
          <a:latin typeface="Arial" charset="0"/>
        </a:defRPr>
      </a:lvl4pPr>
      <a:lvl5pPr algn="l" rtl="0" eaLnBrk="1" fontAlgn="base" hangingPunct="1">
        <a:spcBef>
          <a:spcPct val="0"/>
        </a:spcBef>
        <a:spcAft>
          <a:spcPct val="0"/>
        </a:spcAft>
        <a:defRPr sz="2200" b="1">
          <a:solidFill>
            <a:schemeClr val="tx2"/>
          </a:solidFill>
          <a:latin typeface="Arial" charset="0"/>
        </a:defRPr>
      </a:lvl5pPr>
      <a:lvl6pPr marL="457200" algn="l" rtl="0" eaLnBrk="1" fontAlgn="base" hangingPunct="1">
        <a:spcBef>
          <a:spcPct val="0"/>
        </a:spcBef>
        <a:spcAft>
          <a:spcPct val="0"/>
        </a:spcAft>
        <a:defRPr sz="2200" b="1">
          <a:solidFill>
            <a:schemeClr val="tx2"/>
          </a:solidFill>
          <a:latin typeface="Arial" charset="0"/>
        </a:defRPr>
      </a:lvl6pPr>
      <a:lvl7pPr marL="914400" algn="l" rtl="0" eaLnBrk="1" fontAlgn="base" hangingPunct="1">
        <a:spcBef>
          <a:spcPct val="0"/>
        </a:spcBef>
        <a:spcAft>
          <a:spcPct val="0"/>
        </a:spcAft>
        <a:defRPr sz="2200" b="1">
          <a:solidFill>
            <a:schemeClr val="tx2"/>
          </a:solidFill>
          <a:latin typeface="Arial" charset="0"/>
        </a:defRPr>
      </a:lvl7pPr>
      <a:lvl8pPr marL="1371600" algn="l" rtl="0" eaLnBrk="1" fontAlgn="base" hangingPunct="1">
        <a:spcBef>
          <a:spcPct val="0"/>
        </a:spcBef>
        <a:spcAft>
          <a:spcPct val="0"/>
        </a:spcAft>
        <a:defRPr sz="2200" b="1">
          <a:solidFill>
            <a:schemeClr val="tx2"/>
          </a:solidFill>
          <a:latin typeface="Arial" charset="0"/>
        </a:defRPr>
      </a:lvl8pPr>
      <a:lvl9pPr marL="1828800" algn="l" rtl="0" eaLnBrk="1" fontAlgn="base" hangingPunct="1">
        <a:spcBef>
          <a:spcPct val="0"/>
        </a:spcBef>
        <a:spcAft>
          <a:spcPct val="0"/>
        </a:spcAft>
        <a:defRPr sz="2200" b="1">
          <a:solidFill>
            <a:schemeClr val="tx2"/>
          </a:solidFill>
          <a:latin typeface="Arial" charset="0"/>
        </a:defRPr>
      </a:lvl9pPr>
    </p:titleStyle>
    <p:bodyStyle>
      <a:lvl1pPr marL="342900" indent="-342900" algn="l" rtl="0" eaLnBrk="1" fontAlgn="base" hangingPunct="1">
        <a:spcBef>
          <a:spcPct val="20000"/>
        </a:spcBef>
        <a:spcAft>
          <a:spcPct val="0"/>
        </a:spcAft>
        <a:defRPr>
          <a:solidFill>
            <a:schemeClr val="tx1"/>
          </a:solidFill>
          <a:latin typeface="+mn-lt"/>
          <a:ea typeface="+mn-ea"/>
          <a:cs typeface="+mn-cs"/>
        </a:defRPr>
      </a:lvl1pPr>
      <a:lvl2pPr marL="179388" indent="277813" algn="l" rtl="0" eaLnBrk="1" fontAlgn="base" hangingPunct="1">
        <a:spcBef>
          <a:spcPct val="20000"/>
        </a:spcBef>
        <a:spcAft>
          <a:spcPct val="0"/>
        </a:spcAft>
        <a:defRPr b="1">
          <a:solidFill>
            <a:schemeClr val="tx1"/>
          </a:solidFill>
          <a:latin typeface="+mn-lt"/>
        </a:defRPr>
      </a:lvl2pPr>
      <a:lvl3pPr marL="1931988" indent="-228600" algn="l" rtl="0" eaLnBrk="1" fontAlgn="base" hangingPunct="1">
        <a:spcBef>
          <a:spcPct val="20000"/>
        </a:spcBef>
        <a:spcAft>
          <a:spcPct val="0"/>
        </a:spcAft>
        <a:defRPr sz="2400">
          <a:solidFill>
            <a:schemeClr val="tx1"/>
          </a:solidFill>
          <a:latin typeface="+mn-lt"/>
        </a:defRPr>
      </a:lvl3pPr>
      <a:lvl4pPr marL="2339975" indent="-228600" algn="l" rtl="0" eaLnBrk="1" fontAlgn="base" hangingPunct="1">
        <a:spcBef>
          <a:spcPct val="20000"/>
        </a:spcBef>
        <a:spcAft>
          <a:spcPct val="0"/>
        </a:spcAft>
        <a:defRPr sz="2000">
          <a:solidFill>
            <a:schemeClr val="tx1"/>
          </a:solidFill>
          <a:latin typeface="+mn-lt"/>
        </a:defRPr>
      </a:lvl4pPr>
      <a:lvl5pPr marL="2747963" indent="-228600" algn="l" rtl="0" eaLnBrk="1" fontAlgn="base" hangingPunct="1">
        <a:spcBef>
          <a:spcPct val="20000"/>
        </a:spcBef>
        <a:spcAft>
          <a:spcPct val="0"/>
        </a:spcAft>
        <a:buChar char="»"/>
        <a:defRPr sz="2000">
          <a:solidFill>
            <a:schemeClr val="tx1"/>
          </a:solidFill>
          <a:latin typeface="+mn-lt"/>
        </a:defRPr>
      </a:lvl5pPr>
      <a:lvl6pPr marL="3205163" indent="-228600" algn="l" rtl="0" eaLnBrk="1" fontAlgn="base" hangingPunct="1">
        <a:spcBef>
          <a:spcPct val="20000"/>
        </a:spcBef>
        <a:spcAft>
          <a:spcPct val="0"/>
        </a:spcAft>
        <a:buChar char="»"/>
        <a:defRPr sz="2000">
          <a:solidFill>
            <a:schemeClr val="tx1"/>
          </a:solidFill>
          <a:latin typeface="+mn-lt"/>
        </a:defRPr>
      </a:lvl6pPr>
      <a:lvl7pPr marL="3662363" indent="-228600" algn="l" rtl="0" eaLnBrk="1" fontAlgn="base" hangingPunct="1">
        <a:spcBef>
          <a:spcPct val="20000"/>
        </a:spcBef>
        <a:spcAft>
          <a:spcPct val="0"/>
        </a:spcAft>
        <a:buChar char="»"/>
        <a:defRPr sz="2000">
          <a:solidFill>
            <a:schemeClr val="tx1"/>
          </a:solidFill>
          <a:latin typeface="+mn-lt"/>
        </a:defRPr>
      </a:lvl7pPr>
      <a:lvl8pPr marL="4119563" indent="-228600" algn="l" rtl="0" eaLnBrk="1" fontAlgn="base" hangingPunct="1">
        <a:spcBef>
          <a:spcPct val="20000"/>
        </a:spcBef>
        <a:spcAft>
          <a:spcPct val="0"/>
        </a:spcAft>
        <a:buChar char="»"/>
        <a:defRPr sz="2000">
          <a:solidFill>
            <a:schemeClr val="tx1"/>
          </a:solidFill>
          <a:latin typeface="+mn-lt"/>
        </a:defRPr>
      </a:lvl8pPr>
      <a:lvl9pPr marL="4576763"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050" name="Object 2"/>
          <p:cNvGraphicFramePr>
            <a:graphicFrameLocks noChangeAspect="1"/>
          </p:cNvGraphicFramePr>
          <p:nvPr/>
        </p:nvGraphicFramePr>
        <p:xfrm>
          <a:off x="358775" y="358775"/>
          <a:ext cx="706438" cy="792163"/>
        </p:xfrm>
        <a:graphic>
          <a:graphicData uri="http://schemas.openxmlformats.org/presentationml/2006/ole">
            <mc:AlternateContent xmlns:mc="http://schemas.openxmlformats.org/markup-compatibility/2006">
              <mc:Choice xmlns:v="urn:schemas-microsoft-com:vml" Requires="v">
                <p:oleObj spid="_x0000_s2335" name="Photo Editor-Foto" r:id="rId4" imgW="5020376" imgH="5630061" progId="MSPhotoEd.3">
                  <p:embed/>
                </p:oleObj>
              </mc:Choice>
              <mc:Fallback>
                <p:oleObj name="Photo Editor-Foto" r:id="rId4" imgW="5020376" imgH="5630061" progId="MSPhotoEd.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8775" y="358775"/>
                        <a:ext cx="706438"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51" name="Line 4"/>
          <p:cNvSpPr>
            <a:spLocks noChangeShapeType="1"/>
          </p:cNvSpPr>
          <p:nvPr/>
        </p:nvSpPr>
        <p:spPr bwMode="auto">
          <a:xfrm>
            <a:off x="1438275" y="1150938"/>
            <a:ext cx="7461250"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de-CH" dirty="0"/>
          </a:p>
        </p:txBody>
      </p:sp>
      <p:sp>
        <p:nvSpPr>
          <p:cNvPr id="2052" name="Text Box 6"/>
          <p:cNvSpPr txBox="1">
            <a:spLocks noChangeArrowheads="1"/>
          </p:cNvSpPr>
          <p:nvPr/>
        </p:nvSpPr>
        <p:spPr bwMode="auto">
          <a:xfrm>
            <a:off x="323850" y="6381750"/>
            <a:ext cx="36004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3000" b="1">
                <a:solidFill>
                  <a:schemeClr val="tx2"/>
                </a:solidFill>
                <a:latin typeface="Arial" panose="020B0604020202020204" pitchFamily="34" charset="0"/>
              </a:defRPr>
            </a:lvl1pPr>
            <a:lvl2pPr marL="742950" indent="-285750">
              <a:defRPr sz="3000" b="1">
                <a:solidFill>
                  <a:schemeClr val="tx2"/>
                </a:solidFill>
                <a:latin typeface="Arial" panose="020B0604020202020204" pitchFamily="34" charset="0"/>
              </a:defRPr>
            </a:lvl2pPr>
            <a:lvl3pPr marL="1143000" indent="-228600">
              <a:defRPr sz="3000" b="1">
                <a:solidFill>
                  <a:schemeClr val="tx2"/>
                </a:solidFill>
                <a:latin typeface="Arial" panose="020B0604020202020204" pitchFamily="34" charset="0"/>
              </a:defRPr>
            </a:lvl3pPr>
            <a:lvl4pPr marL="1600200" indent="-228600">
              <a:defRPr sz="3000" b="1">
                <a:solidFill>
                  <a:schemeClr val="tx2"/>
                </a:solidFill>
                <a:latin typeface="Arial" panose="020B0604020202020204" pitchFamily="34" charset="0"/>
              </a:defRPr>
            </a:lvl4pPr>
            <a:lvl5pPr marL="2057400" indent="-228600">
              <a:defRPr sz="3000" b="1">
                <a:solidFill>
                  <a:schemeClr val="tx2"/>
                </a:solidFill>
                <a:latin typeface="Arial" panose="020B0604020202020204" pitchFamily="34" charset="0"/>
              </a:defRPr>
            </a:lvl5pPr>
            <a:lvl6pPr marL="2514600" indent="-228600" eaLnBrk="0" fontAlgn="base" hangingPunct="0">
              <a:spcBef>
                <a:spcPct val="0"/>
              </a:spcBef>
              <a:spcAft>
                <a:spcPct val="0"/>
              </a:spcAft>
              <a:defRPr sz="3000" b="1">
                <a:solidFill>
                  <a:schemeClr val="tx2"/>
                </a:solidFill>
                <a:latin typeface="Arial" panose="020B0604020202020204" pitchFamily="34" charset="0"/>
              </a:defRPr>
            </a:lvl6pPr>
            <a:lvl7pPr marL="2971800" indent="-228600" eaLnBrk="0" fontAlgn="base" hangingPunct="0">
              <a:spcBef>
                <a:spcPct val="0"/>
              </a:spcBef>
              <a:spcAft>
                <a:spcPct val="0"/>
              </a:spcAft>
              <a:defRPr sz="3000" b="1">
                <a:solidFill>
                  <a:schemeClr val="tx2"/>
                </a:solidFill>
                <a:latin typeface="Arial" panose="020B0604020202020204" pitchFamily="34" charset="0"/>
              </a:defRPr>
            </a:lvl7pPr>
            <a:lvl8pPr marL="3429000" indent="-228600" eaLnBrk="0" fontAlgn="base" hangingPunct="0">
              <a:spcBef>
                <a:spcPct val="0"/>
              </a:spcBef>
              <a:spcAft>
                <a:spcPct val="0"/>
              </a:spcAft>
              <a:defRPr sz="3000" b="1">
                <a:solidFill>
                  <a:schemeClr val="tx2"/>
                </a:solidFill>
                <a:latin typeface="Arial" panose="020B0604020202020204" pitchFamily="34" charset="0"/>
              </a:defRPr>
            </a:lvl8pPr>
            <a:lvl9pPr marL="3886200" indent="-228600" eaLnBrk="0" fontAlgn="base" hangingPunct="0">
              <a:spcBef>
                <a:spcPct val="0"/>
              </a:spcBef>
              <a:spcAft>
                <a:spcPct val="0"/>
              </a:spcAft>
              <a:defRPr sz="3000" b="1">
                <a:solidFill>
                  <a:schemeClr val="tx2"/>
                </a:solidFill>
                <a:latin typeface="Arial" panose="020B0604020202020204" pitchFamily="34" charset="0"/>
              </a:defRPr>
            </a:lvl9pPr>
          </a:lstStyle>
          <a:p>
            <a:pPr eaLnBrk="1" hangingPunct="1">
              <a:spcBef>
                <a:spcPct val="50000"/>
              </a:spcBef>
              <a:defRPr/>
            </a:pPr>
            <a:r>
              <a:rPr lang="de-CH" altLang="de-DE" sz="1200" dirty="0">
                <a:solidFill>
                  <a:schemeClr val="tx1"/>
                </a:solidFill>
              </a:rPr>
              <a:t>Abteilung</a:t>
            </a:r>
          </a:p>
        </p:txBody>
      </p:sp>
      <p:sp>
        <p:nvSpPr>
          <p:cNvPr id="11273" name="Rectangle 9"/>
          <p:cNvSpPr>
            <a:spLocks noGrp="1" noChangeArrowheads="1"/>
          </p:cNvSpPr>
          <p:nvPr>
            <p:ph type="sldNum" sz="quarter" idx="4"/>
          </p:nvPr>
        </p:nvSpPr>
        <p:spPr bwMode="auto">
          <a:xfrm>
            <a:off x="3276600"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b="0">
                <a:solidFill>
                  <a:schemeClr val="tx1"/>
                </a:solidFill>
              </a:defRPr>
            </a:lvl1pPr>
          </a:lstStyle>
          <a:p>
            <a:pPr>
              <a:defRPr/>
            </a:pPr>
            <a:fld id="{F064F8D9-B850-4D6A-8959-3B78FE6B6A55}" type="slidenum">
              <a:rPr lang="de-CH" altLang="de-DE"/>
              <a:pPr>
                <a:defRPr/>
              </a:pPr>
              <a:t>‹Nr.›</a:t>
            </a:fld>
            <a:endParaRPr lang="de-CH" altLang="de-DE" dirty="0"/>
          </a:p>
        </p:txBody>
      </p:sp>
      <p:sp>
        <p:nvSpPr>
          <p:cNvPr id="2055" name="Text Box 10"/>
          <p:cNvSpPr txBox="1">
            <a:spLocks noChangeArrowheads="1"/>
          </p:cNvSpPr>
          <p:nvPr/>
        </p:nvSpPr>
        <p:spPr bwMode="auto">
          <a:xfrm>
            <a:off x="1349375" y="2159000"/>
            <a:ext cx="7561263"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b="1">
                <a:solidFill>
                  <a:schemeClr val="tx2"/>
                </a:solidFill>
                <a:latin typeface="Arial" panose="020B0604020202020204" pitchFamily="34" charset="0"/>
              </a:defRPr>
            </a:lvl1pPr>
            <a:lvl2pPr marL="742950" indent="-285750">
              <a:defRPr sz="3000" b="1">
                <a:solidFill>
                  <a:schemeClr val="tx2"/>
                </a:solidFill>
                <a:latin typeface="Arial" panose="020B0604020202020204" pitchFamily="34" charset="0"/>
              </a:defRPr>
            </a:lvl2pPr>
            <a:lvl3pPr marL="1143000" indent="-228600">
              <a:defRPr sz="3000" b="1">
                <a:solidFill>
                  <a:schemeClr val="tx2"/>
                </a:solidFill>
                <a:latin typeface="Arial" panose="020B0604020202020204" pitchFamily="34" charset="0"/>
              </a:defRPr>
            </a:lvl3pPr>
            <a:lvl4pPr marL="1600200" indent="-228600">
              <a:defRPr sz="3000" b="1">
                <a:solidFill>
                  <a:schemeClr val="tx2"/>
                </a:solidFill>
                <a:latin typeface="Arial" panose="020B0604020202020204" pitchFamily="34" charset="0"/>
              </a:defRPr>
            </a:lvl4pPr>
            <a:lvl5pPr marL="2057400" indent="-228600">
              <a:defRPr sz="3000" b="1">
                <a:solidFill>
                  <a:schemeClr val="tx2"/>
                </a:solidFill>
                <a:latin typeface="Arial" panose="020B0604020202020204" pitchFamily="34" charset="0"/>
              </a:defRPr>
            </a:lvl5pPr>
            <a:lvl6pPr marL="2514600" indent="-228600" eaLnBrk="0" fontAlgn="base" hangingPunct="0">
              <a:spcBef>
                <a:spcPct val="0"/>
              </a:spcBef>
              <a:spcAft>
                <a:spcPct val="0"/>
              </a:spcAft>
              <a:defRPr sz="3000" b="1">
                <a:solidFill>
                  <a:schemeClr val="tx2"/>
                </a:solidFill>
                <a:latin typeface="Arial" panose="020B0604020202020204" pitchFamily="34" charset="0"/>
              </a:defRPr>
            </a:lvl6pPr>
            <a:lvl7pPr marL="2971800" indent="-228600" eaLnBrk="0" fontAlgn="base" hangingPunct="0">
              <a:spcBef>
                <a:spcPct val="0"/>
              </a:spcBef>
              <a:spcAft>
                <a:spcPct val="0"/>
              </a:spcAft>
              <a:defRPr sz="3000" b="1">
                <a:solidFill>
                  <a:schemeClr val="tx2"/>
                </a:solidFill>
                <a:latin typeface="Arial" panose="020B0604020202020204" pitchFamily="34" charset="0"/>
              </a:defRPr>
            </a:lvl7pPr>
            <a:lvl8pPr marL="3429000" indent="-228600" eaLnBrk="0" fontAlgn="base" hangingPunct="0">
              <a:spcBef>
                <a:spcPct val="0"/>
              </a:spcBef>
              <a:spcAft>
                <a:spcPct val="0"/>
              </a:spcAft>
              <a:defRPr sz="3000" b="1">
                <a:solidFill>
                  <a:schemeClr val="tx2"/>
                </a:solidFill>
                <a:latin typeface="Arial" panose="020B0604020202020204" pitchFamily="34" charset="0"/>
              </a:defRPr>
            </a:lvl8pPr>
            <a:lvl9pPr marL="3886200" indent="-228600" eaLnBrk="0" fontAlgn="base" hangingPunct="0">
              <a:spcBef>
                <a:spcPct val="0"/>
              </a:spcBef>
              <a:spcAft>
                <a:spcPct val="0"/>
              </a:spcAft>
              <a:defRPr sz="3000" b="1">
                <a:solidFill>
                  <a:schemeClr val="tx2"/>
                </a:solidFill>
                <a:latin typeface="Arial" panose="020B0604020202020204" pitchFamily="34" charset="0"/>
              </a:defRPr>
            </a:lvl9pPr>
          </a:lstStyle>
          <a:p>
            <a:pPr eaLnBrk="1" hangingPunct="1">
              <a:spcBef>
                <a:spcPct val="50000"/>
              </a:spcBef>
              <a:defRPr/>
            </a:pPr>
            <a:r>
              <a:rPr lang="de-CH" altLang="de-DE" dirty="0">
                <a:solidFill>
                  <a:schemeClr val="tx1"/>
                </a:solidFill>
              </a:rPr>
              <a:t>Besten Dank für Ihr Interesse</a:t>
            </a:r>
          </a:p>
        </p:txBody>
      </p:sp>
      <p:sp>
        <p:nvSpPr>
          <p:cNvPr id="2056" name="Text Box 3"/>
          <p:cNvSpPr txBox="1">
            <a:spLocks noChangeArrowheads="1"/>
          </p:cNvSpPr>
          <p:nvPr/>
        </p:nvSpPr>
        <p:spPr bwMode="auto">
          <a:xfrm>
            <a:off x="1349375" y="260350"/>
            <a:ext cx="7793038" cy="900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b="1">
                <a:solidFill>
                  <a:schemeClr val="tx2"/>
                </a:solidFill>
                <a:latin typeface="Arial" panose="020B0604020202020204" pitchFamily="34" charset="0"/>
              </a:defRPr>
            </a:lvl1pPr>
            <a:lvl2pPr marL="742950" indent="-285750">
              <a:defRPr sz="3000" b="1">
                <a:solidFill>
                  <a:schemeClr val="tx2"/>
                </a:solidFill>
                <a:latin typeface="Arial" panose="020B0604020202020204" pitchFamily="34" charset="0"/>
              </a:defRPr>
            </a:lvl2pPr>
            <a:lvl3pPr marL="1143000" indent="-228600">
              <a:defRPr sz="3000" b="1">
                <a:solidFill>
                  <a:schemeClr val="tx2"/>
                </a:solidFill>
                <a:latin typeface="Arial" panose="020B0604020202020204" pitchFamily="34" charset="0"/>
              </a:defRPr>
            </a:lvl3pPr>
            <a:lvl4pPr marL="1600200" indent="-228600">
              <a:defRPr sz="3000" b="1">
                <a:solidFill>
                  <a:schemeClr val="tx2"/>
                </a:solidFill>
                <a:latin typeface="Arial" panose="020B0604020202020204" pitchFamily="34" charset="0"/>
              </a:defRPr>
            </a:lvl4pPr>
            <a:lvl5pPr marL="2057400" indent="-228600">
              <a:defRPr sz="3000" b="1">
                <a:solidFill>
                  <a:schemeClr val="tx2"/>
                </a:solidFill>
                <a:latin typeface="Arial" panose="020B0604020202020204" pitchFamily="34" charset="0"/>
              </a:defRPr>
            </a:lvl5pPr>
            <a:lvl6pPr marL="2514600" indent="-228600" eaLnBrk="0" fontAlgn="base" hangingPunct="0">
              <a:spcBef>
                <a:spcPct val="0"/>
              </a:spcBef>
              <a:spcAft>
                <a:spcPct val="0"/>
              </a:spcAft>
              <a:defRPr sz="3000" b="1">
                <a:solidFill>
                  <a:schemeClr val="tx2"/>
                </a:solidFill>
                <a:latin typeface="Arial" panose="020B0604020202020204" pitchFamily="34" charset="0"/>
              </a:defRPr>
            </a:lvl6pPr>
            <a:lvl7pPr marL="2971800" indent="-228600" eaLnBrk="0" fontAlgn="base" hangingPunct="0">
              <a:spcBef>
                <a:spcPct val="0"/>
              </a:spcBef>
              <a:spcAft>
                <a:spcPct val="0"/>
              </a:spcAft>
              <a:defRPr sz="3000" b="1">
                <a:solidFill>
                  <a:schemeClr val="tx2"/>
                </a:solidFill>
                <a:latin typeface="Arial" panose="020B0604020202020204" pitchFamily="34" charset="0"/>
              </a:defRPr>
            </a:lvl7pPr>
            <a:lvl8pPr marL="3429000" indent="-228600" eaLnBrk="0" fontAlgn="base" hangingPunct="0">
              <a:spcBef>
                <a:spcPct val="0"/>
              </a:spcBef>
              <a:spcAft>
                <a:spcPct val="0"/>
              </a:spcAft>
              <a:defRPr sz="3000" b="1">
                <a:solidFill>
                  <a:schemeClr val="tx2"/>
                </a:solidFill>
                <a:latin typeface="Arial" panose="020B0604020202020204" pitchFamily="34" charset="0"/>
              </a:defRPr>
            </a:lvl8pPr>
            <a:lvl9pPr marL="3886200" indent="-228600" eaLnBrk="0" fontAlgn="base" hangingPunct="0">
              <a:spcBef>
                <a:spcPct val="0"/>
              </a:spcBef>
              <a:spcAft>
                <a:spcPct val="0"/>
              </a:spcAft>
              <a:defRPr sz="3000" b="1">
                <a:solidFill>
                  <a:schemeClr val="tx2"/>
                </a:solidFill>
                <a:latin typeface="Arial" panose="020B0604020202020204" pitchFamily="34" charset="0"/>
              </a:defRPr>
            </a:lvl9pPr>
          </a:lstStyle>
          <a:p>
            <a:pPr eaLnBrk="1" hangingPunct="1">
              <a:lnSpc>
                <a:spcPts val="2100"/>
              </a:lnSpc>
              <a:defRPr/>
            </a:pPr>
            <a:r>
              <a:rPr lang="de-CH" altLang="de-DE" sz="1500" dirty="0"/>
              <a:t>Amt für Wirtschaft und Tourismus Graubünden</a:t>
            </a:r>
          </a:p>
          <a:p>
            <a:pPr eaLnBrk="1" hangingPunct="1">
              <a:lnSpc>
                <a:spcPts val="2100"/>
              </a:lnSpc>
              <a:defRPr/>
            </a:pPr>
            <a:r>
              <a:rPr lang="it-IT" altLang="de-DE" sz="1500" dirty="0"/>
              <a:t>Uffizi per economia e turissem dal Grischun</a:t>
            </a:r>
            <a:endParaRPr lang="de-CH" altLang="de-DE" sz="1500" dirty="0"/>
          </a:p>
          <a:p>
            <a:pPr eaLnBrk="1" hangingPunct="1">
              <a:lnSpc>
                <a:spcPts val="2100"/>
              </a:lnSpc>
              <a:defRPr/>
            </a:pPr>
            <a:r>
              <a:rPr lang="it-IT" altLang="de-DE" sz="1500" dirty="0"/>
              <a:t>Ufficio dell’economia e del turismo dei Grigioni</a:t>
            </a:r>
            <a:endParaRPr lang="de-DE" altLang="de-DE" sz="1500" dirty="0">
              <a:solidFill>
                <a:srgbClr val="3366FF"/>
              </a:solidFill>
            </a:endParaRPr>
          </a:p>
        </p:txBody>
      </p:sp>
      <p:pic>
        <p:nvPicPr>
          <p:cNvPr id="9" name="Grafik 8"/>
          <p:cNvPicPr>
            <a:picLocks noChangeAspect="1"/>
          </p:cNvPicPr>
          <p:nvPr userDrawn="1"/>
        </p:nvPicPr>
        <p:blipFill>
          <a:blip r:embed="rId6"/>
          <a:stretch>
            <a:fillRect/>
          </a:stretch>
        </p:blipFill>
        <p:spPr>
          <a:xfrm>
            <a:off x="7392882" y="6453336"/>
            <a:ext cx="1382399" cy="291600"/>
          </a:xfrm>
          <a:prstGeom prst="rect">
            <a:avLst/>
          </a:prstGeom>
        </p:spPr>
      </p:pic>
    </p:spTree>
  </p:cSld>
  <p:clrMap bg1="lt1" tx1="dk1" bg2="lt2" tx2="dk2" accent1="accent1" accent2="accent2" accent3="accent3" accent4="accent4" accent5="accent5" accent6="accent6" hlink="hlink" folHlink="folHlink"/>
  <p:sldLayoutIdLst>
    <p:sldLayoutId id="2147483682" r:id="rId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ctrTitle"/>
          </p:nvPr>
        </p:nvSpPr>
        <p:spPr>
          <a:xfrm>
            <a:off x="1331913" y="2159000"/>
            <a:ext cx="7488237" cy="1846263"/>
          </a:xfrm>
        </p:spPr>
        <p:txBody>
          <a:bodyPr/>
          <a:lstStyle/>
          <a:p>
            <a:pPr eaLnBrk="1" hangingPunct="1"/>
            <a:r>
              <a:rPr lang="de-DE" altLang="de-DE" sz="2600" dirty="0">
                <a:solidFill>
                  <a:srgbClr val="C00000"/>
                </a:solidFill>
              </a:rPr>
              <a:t>Bündner Hotellerie: Entwicklung der Nachfrage in der Wintersaison </a:t>
            </a:r>
            <a:r>
              <a:rPr lang="de-DE" altLang="de-DE" sz="2600" dirty="0" smtClean="0">
                <a:solidFill>
                  <a:srgbClr val="C00000"/>
                </a:solidFill>
              </a:rPr>
              <a:t>2021/22 und Ausblick auf den Sommer 2022</a:t>
            </a:r>
            <a:r>
              <a:rPr lang="de-DE" altLang="de-DE" sz="2600" dirty="0">
                <a:solidFill>
                  <a:srgbClr val="C00000"/>
                </a:solidFill>
              </a:rPr>
              <a:t/>
            </a:r>
            <a:br>
              <a:rPr lang="de-DE" altLang="de-DE" sz="2600" dirty="0">
                <a:solidFill>
                  <a:srgbClr val="C00000"/>
                </a:solidFill>
              </a:rPr>
            </a:br>
            <a:r>
              <a:rPr lang="de-DE" altLang="de-DE" sz="2600" dirty="0">
                <a:solidFill>
                  <a:srgbClr val="C00000"/>
                </a:solidFill>
              </a:rPr>
              <a:t/>
            </a:r>
            <a:br>
              <a:rPr lang="de-DE" altLang="de-DE" sz="2600" dirty="0">
                <a:solidFill>
                  <a:srgbClr val="C00000"/>
                </a:solidFill>
              </a:rPr>
            </a:br>
            <a:r>
              <a:rPr lang="de-DE" altLang="de-DE" sz="1400" dirty="0" smtClean="0">
                <a:solidFill>
                  <a:srgbClr val="C00000"/>
                </a:solidFill>
                <a:latin typeface="Arial" panose="020B0604020202020204" pitchFamily="34" charset="0"/>
                <a:cs typeface="Arial" panose="020B0604020202020204" pitchFamily="34" charset="0"/>
              </a:rPr>
              <a:t>18. </a:t>
            </a:r>
            <a:r>
              <a:rPr lang="de-DE" altLang="de-DE" sz="1400" dirty="0">
                <a:solidFill>
                  <a:srgbClr val="C00000"/>
                </a:solidFill>
                <a:latin typeface="Arial" panose="020B0604020202020204" pitchFamily="34" charset="0"/>
                <a:cs typeface="Arial" panose="020B0604020202020204" pitchFamily="34" charset="0"/>
              </a:rPr>
              <a:t>Blitzumfrage bei Vorstandsmitgliedern HSGR vom </a:t>
            </a:r>
            <a:r>
              <a:rPr lang="de-DE" altLang="de-DE" sz="1400" dirty="0" smtClean="0">
                <a:solidFill>
                  <a:srgbClr val="C00000"/>
                </a:solidFill>
                <a:latin typeface="Arial" panose="020B0604020202020204" pitchFamily="34" charset="0"/>
                <a:cs typeface="Arial" panose="020B0604020202020204" pitchFamily="34" charset="0"/>
              </a:rPr>
              <a:t>30. Mai 2022</a:t>
            </a:r>
            <a:endParaRPr lang="de-DE" altLang="de-DE" sz="2600" dirty="0">
              <a:solidFill>
                <a:srgbClr val="C00000"/>
              </a:solidFill>
            </a:endParaRPr>
          </a:p>
        </p:txBody>
      </p:sp>
      <p:sp>
        <p:nvSpPr>
          <p:cNvPr id="5124" name="Rectangle 3"/>
          <p:cNvSpPr>
            <a:spLocks noGrp="1" noChangeArrowheads="1"/>
          </p:cNvSpPr>
          <p:nvPr>
            <p:ph type="subTitle" idx="1"/>
          </p:nvPr>
        </p:nvSpPr>
        <p:spPr>
          <a:xfrm>
            <a:off x="1362075" y="5654675"/>
            <a:ext cx="5299075" cy="439738"/>
          </a:xfrm>
        </p:spPr>
        <p:txBody>
          <a:bodyPr wrap="none"/>
          <a:lstStyle/>
          <a:p>
            <a:pPr marL="0" indent="0" eaLnBrk="1" hangingPunct="1"/>
            <a:r>
              <a:rPr lang="de-DE" altLang="de-DE" dirty="0"/>
              <a:t>HotellerieSuisse Graubünden / AWT, </a:t>
            </a:r>
            <a:r>
              <a:rPr lang="de-DE" altLang="de-DE" dirty="0" smtClean="0"/>
              <a:t>08. </a:t>
            </a:r>
            <a:r>
              <a:rPr lang="de-DE" altLang="de-DE" dirty="0" smtClean="0"/>
              <a:t>Juni 2022</a:t>
            </a:r>
            <a:endParaRPr lang="de-DE" altLang="de-DE"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liennummernplatzhalt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000" b="1">
                <a:solidFill>
                  <a:schemeClr val="tx2"/>
                </a:solidFill>
                <a:latin typeface="Arial" panose="020B0604020202020204" pitchFamily="34" charset="0"/>
              </a:defRPr>
            </a:lvl1pPr>
            <a:lvl2pPr marL="742950" indent="-285750">
              <a:defRPr sz="3000" b="1">
                <a:solidFill>
                  <a:schemeClr val="tx2"/>
                </a:solidFill>
                <a:latin typeface="Arial" panose="020B0604020202020204" pitchFamily="34" charset="0"/>
              </a:defRPr>
            </a:lvl2pPr>
            <a:lvl3pPr marL="1143000" indent="-228600">
              <a:defRPr sz="3000" b="1">
                <a:solidFill>
                  <a:schemeClr val="tx2"/>
                </a:solidFill>
                <a:latin typeface="Arial" panose="020B0604020202020204" pitchFamily="34" charset="0"/>
              </a:defRPr>
            </a:lvl3pPr>
            <a:lvl4pPr marL="1600200" indent="-228600">
              <a:defRPr sz="3000" b="1">
                <a:solidFill>
                  <a:schemeClr val="tx2"/>
                </a:solidFill>
                <a:latin typeface="Arial" panose="020B0604020202020204" pitchFamily="34" charset="0"/>
              </a:defRPr>
            </a:lvl4pPr>
            <a:lvl5pPr marL="2057400" indent="-228600">
              <a:defRPr sz="3000" b="1">
                <a:solidFill>
                  <a:schemeClr val="tx2"/>
                </a:solidFill>
                <a:latin typeface="Arial" panose="020B0604020202020204" pitchFamily="34" charset="0"/>
              </a:defRPr>
            </a:lvl5pPr>
            <a:lvl6pPr marL="2514600" indent="-228600" eaLnBrk="0" fontAlgn="base" hangingPunct="0">
              <a:spcBef>
                <a:spcPct val="0"/>
              </a:spcBef>
              <a:spcAft>
                <a:spcPct val="0"/>
              </a:spcAft>
              <a:defRPr sz="3000" b="1">
                <a:solidFill>
                  <a:schemeClr val="tx2"/>
                </a:solidFill>
                <a:latin typeface="Arial" panose="020B0604020202020204" pitchFamily="34" charset="0"/>
              </a:defRPr>
            </a:lvl6pPr>
            <a:lvl7pPr marL="2971800" indent="-228600" eaLnBrk="0" fontAlgn="base" hangingPunct="0">
              <a:spcBef>
                <a:spcPct val="0"/>
              </a:spcBef>
              <a:spcAft>
                <a:spcPct val="0"/>
              </a:spcAft>
              <a:defRPr sz="3000" b="1">
                <a:solidFill>
                  <a:schemeClr val="tx2"/>
                </a:solidFill>
                <a:latin typeface="Arial" panose="020B0604020202020204" pitchFamily="34" charset="0"/>
              </a:defRPr>
            </a:lvl7pPr>
            <a:lvl8pPr marL="3429000" indent="-228600" eaLnBrk="0" fontAlgn="base" hangingPunct="0">
              <a:spcBef>
                <a:spcPct val="0"/>
              </a:spcBef>
              <a:spcAft>
                <a:spcPct val="0"/>
              </a:spcAft>
              <a:defRPr sz="3000" b="1">
                <a:solidFill>
                  <a:schemeClr val="tx2"/>
                </a:solidFill>
                <a:latin typeface="Arial" panose="020B0604020202020204" pitchFamily="34" charset="0"/>
              </a:defRPr>
            </a:lvl8pPr>
            <a:lvl9pPr marL="3886200" indent="-228600" eaLnBrk="0" fontAlgn="base" hangingPunct="0">
              <a:spcBef>
                <a:spcPct val="0"/>
              </a:spcBef>
              <a:spcAft>
                <a:spcPct val="0"/>
              </a:spcAft>
              <a:defRPr sz="3000" b="1">
                <a:solidFill>
                  <a:schemeClr val="tx2"/>
                </a:solidFill>
                <a:latin typeface="Arial" panose="020B0604020202020204" pitchFamily="34" charset="0"/>
              </a:defRPr>
            </a:lvl9pPr>
          </a:lstStyle>
          <a:p>
            <a:fld id="{2947A534-F498-4679-8E59-3B15619D1A5A}" type="slidenum">
              <a:rPr lang="de-CH" altLang="de-DE" sz="1000" b="0" smtClean="0">
                <a:solidFill>
                  <a:schemeClr val="tx1"/>
                </a:solidFill>
              </a:rPr>
              <a:pPr/>
              <a:t>2</a:t>
            </a:fld>
            <a:endParaRPr lang="de-CH" altLang="de-DE" sz="1000" b="0" dirty="0">
              <a:solidFill>
                <a:schemeClr val="tx1"/>
              </a:solidFill>
            </a:endParaRPr>
          </a:p>
        </p:txBody>
      </p:sp>
      <p:sp>
        <p:nvSpPr>
          <p:cNvPr id="6147" name="Rectangle 2"/>
          <p:cNvSpPr>
            <a:spLocks noGrp="1" noChangeArrowheads="1"/>
          </p:cNvSpPr>
          <p:nvPr>
            <p:ph type="title"/>
          </p:nvPr>
        </p:nvSpPr>
        <p:spPr>
          <a:xfrm>
            <a:off x="269875" y="719138"/>
            <a:ext cx="8478838" cy="909637"/>
          </a:xfrm>
          <a:ln/>
        </p:spPr>
        <p:txBody>
          <a:bodyPr/>
          <a:lstStyle/>
          <a:p>
            <a:pPr eaLnBrk="1" hangingPunct="1"/>
            <a:r>
              <a:rPr lang="de-DE" altLang="de-DE" dirty="0">
                <a:solidFill>
                  <a:srgbClr val="C00000"/>
                </a:solidFill>
              </a:rPr>
              <a:t>Ziel und Design der Umfrage </a:t>
            </a:r>
            <a:r>
              <a:rPr lang="de-DE" altLang="de-DE" dirty="0" smtClean="0">
                <a:solidFill>
                  <a:srgbClr val="C00000"/>
                </a:solidFill>
              </a:rPr>
              <a:t>18</a:t>
            </a:r>
            <a:r>
              <a:rPr lang="de-DE" altLang="de-DE" dirty="0">
                <a:solidFill>
                  <a:srgbClr val="C00000"/>
                </a:solidFill>
              </a:rPr>
              <a:t/>
            </a:r>
            <a:br>
              <a:rPr lang="de-DE" altLang="de-DE" dirty="0">
                <a:solidFill>
                  <a:srgbClr val="C00000"/>
                </a:solidFill>
              </a:rPr>
            </a:br>
            <a:endParaRPr lang="de-DE" altLang="de-DE" dirty="0">
              <a:solidFill>
                <a:srgbClr val="C00000"/>
              </a:solidFill>
            </a:endParaRPr>
          </a:p>
        </p:txBody>
      </p:sp>
      <p:sp>
        <p:nvSpPr>
          <p:cNvPr id="6148" name="Rectangle 3"/>
          <p:cNvSpPr>
            <a:spLocks noGrp="1" noChangeArrowheads="1"/>
          </p:cNvSpPr>
          <p:nvPr>
            <p:ph type="body" idx="4294967295"/>
          </p:nvPr>
        </p:nvSpPr>
        <p:spPr/>
        <p:txBody>
          <a:bodyPr/>
          <a:lstStyle/>
          <a:p>
            <a:pPr marL="285750" indent="-285750" algn="just" eaLnBrk="1" hangingPunct="1">
              <a:spcBef>
                <a:spcPts val="600"/>
              </a:spcBef>
              <a:spcAft>
                <a:spcPts val="600"/>
              </a:spcAft>
              <a:buFont typeface="Symbol" panose="05050102010706020507" pitchFamily="18" charset="2"/>
              <a:buChar char="-"/>
            </a:pPr>
            <a:r>
              <a:rPr lang="de-DE" altLang="de-DE" sz="1600" dirty="0"/>
              <a:t>Ziel: Aktuelle Aussagen zum Rückblick auf </a:t>
            </a:r>
            <a:r>
              <a:rPr lang="de-DE" altLang="de-DE" sz="1600" dirty="0" smtClean="0"/>
              <a:t>die Wintersaison 2021/22 und </a:t>
            </a:r>
            <a:r>
              <a:rPr lang="de-DE" altLang="de-DE" sz="1600" dirty="0"/>
              <a:t>zu den Aussichten auf </a:t>
            </a:r>
            <a:r>
              <a:rPr lang="de-DE" altLang="de-DE" sz="1600" dirty="0" smtClean="0"/>
              <a:t>die kommende Sommersaison in </a:t>
            </a:r>
            <a:r>
              <a:rPr lang="de-DE" altLang="de-DE" sz="1600" dirty="0"/>
              <a:t>der Bündner Hotellerie</a:t>
            </a:r>
            <a:r>
              <a:rPr lang="de-DE" altLang="de-DE" sz="1600" dirty="0" smtClean="0"/>
              <a:t>. Belichtet werden wiederum auch die Rekrutierungsschwierigkeiten von Hilfs- und Fachkräften in der Branche. Befragt wurde weiter, die zu erwartende Preisentwicklung bei den Übernachtungsangeboten. Ein Vergleich </a:t>
            </a:r>
            <a:r>
              <a:rPr lang="de-DE" altLang="de-DE" sz="1600" dirty="0"/>
              <a:t>zu den Resultaten vorhergehender Umfragen </a:t>
            </a:r>
            <a:r>
              <a:rPr lang="de-DE" altLang="de-DE" sz="1600" dirty="0" smtClean="0"/>
              <a:t>ist aufgrund </a:t>
            </a:r>
            <a:r>
              <a:rPr lang="de-DE" altLang="de-DE" sz="1600" dirty="0"/>
              <a:t>anderer </a:t>
            </a:r>
            <a:r>
              <a:rPr lang="de-DE" altLang="de-DE" sz="1600" dirty="0" smtClean="0"/>
              <a:t>Fragestellungen </a:t>
            </a:r>
            <a:r>
              <a:rPr lang="de-DE" altLang="de-DE" sz="1600" dirty="0"/>
              <a:t>und Betrachtungsräume </a:t>
            </a:r>
            <a:r>
              <a:rPr lang="de-DE" altLang="de-DE" sz="1600" dirty="0" smtClean="0"/>
              <a:t>nur bedingt möglich</a:t>
            </a:r>
            <a:r>
              <a:rPr lang="de-DE" altLang="de-DE" sz="1600" dirty="0"/>
              <a:t>.</a:t>
            </a:r>
          </a:p>
          <a:p>
            <a:pPr marL="285750" indent="-285750" algn="just" eaLnBrk="1" hangingPunct="1">
              <a:spcBef>
                <a:spcPts val="600"/>
              </a:spcBef>
              <a:spcAft>
                <a:spcPts val="600"/>
              </a:spcAft>
              <a:buFont typeface="Symbol" panose="05050102010706020507" pitchFamily="18" charset="2"/>
              <a:buChar char="-"/>
            </a:pPr>
            <a:r>
              <a:rPr lang="de-DE" altLang="de-DE" sz="1600" dirty="0"/>
              <a:t>Formulierung von </a:t>
            </a:r>
            <a:r>
              <a:rPr lang="de-DE" altLang="de-DE" sz="1600" dirty="0" smtClean="0"/>
              <a:t>vier </a:t>
            </a:r>
            <a:r>
              <a:rPr lang="de-DE" altLang="de-DE" sz="1600" dirty="0"/>
              <a:t>geschlossenen Fragen durch HSGR/AWT.</a:t>
            </a:r>
          </a:p>
          <a:p>
            <a:pPr marL="285750" indent="-285750" algn="just" eaLnBrk="1" hangingPunct="1">
              <a:spcBef>
                <a:spcPts val="600"/>
              </a:spcBef>
              <a:spcAft>
                <a:spcPts val="600"/>
              </a:spcAft>
              <a:buFont typeface="Symbol" panose="05050102010706020507" pitchFamily="18" charset="2"/>
              <a:buChar char="-"/>
            </a:pPr>
            <a:r>
              <a:rPr lang="de-DE" altLang="de-DE" sz="1600" dirty="0"/>
              <a:t>Versand Umfrage durch Geschäftsstelle HSGR an Sektionspräsidenten am </a:t>
            </a:r>
            <a:r>
              <a:rPr lang="de-DE" altLang="de-DE" sz="1600" dirty="0" smtClean="0"/>
              <a:t>30. Mai 2022.</a:t>
            </a:r>
            <a:endParaRPr lang="de-DE" altLang="de-DE" sz="1600" dirty="0"/>
          </a:p>
          <a:p>
            <a:pPr marL="285750" indent="-285750" algn="just" eaLnBrk="1" hangingPunct="1">
              <a:spcBef>
                <a:spcPts val="600"/>
              </a:spcBef>
              <a:spcAft>
                <a:spcPts val="600"/>
              </a:spcAft>
              <a:buFont typeface="Symbol" panose="05050102010706020507" pitchFamily="18" charset="2"/>
              <a:buChar char="-"/>
            </a:pPr>
            <a:r>
              <a:rPr lang="de-DE" altLang="de-DE" sz="1600" dirty="0" smtClean="0"/>
              <a:t>Elf </a:t>
            </a:r>
            <a:r>
              <a:rPr lang="de-DE" altLang="de-DE" sz="1600" dirty="0"/>
              <a:t>Antworten aus allen Sektionen mit </a:t>
            </a:r>
            <a:r>
              <a:rPr lang="de-DE" altLang="de-DE" sz="1600" dirty="0" smtClean="0"/>
              <a:t>Winterbetrieb sind </a:t>
            </a:r>
            <a:r>
              <a:rPr lang="de-DE" altLang="de-DE" sz="1600" dirty="0"/>
              <a:t>bis </a:t>
            </a:r>
            <a:r>
              <a:rPr lang="de-DE" altLang="de-DE" sz="1600" dirty="0" smtClean="0"/>
              <a:t>08. Juni 2022 eingegangen.</a:t>
            </a:r>
            <a:endParaRPr lang="de-DE" altLang="de-DE" sz="1600" dirty="0"/>
          </a:p>
          <a:p>
            <a:pPr marL="285750" indent="-285750" algn="just" eaLnBrk="1" hangingPunct="1">
              <a:spcBef>
                <a:spcPts val="600"/>
              </a:spcBef>
              <a:spcAft>
                <a:spcPts val="600"/>
              </a:spcAft>
              <a:buFont typeface="Symbol" panose="05050102010706020507" pitchFamily="18" charset="2"/>
              <a:buChar char="-"/>
            </a:pPr>
            <a:r>
              <a:rPr lang="de-DE" altLang="de-DE" sz="1600" dirty="0"/>
              <a:t>Einschränkungen der Aussagekraft: Keine Gewichtung der Resultate, keine </a:t>
            </a:r>
            <a:r>
              <a:rPr lang="de-DE" altLang="de-DE" sz="1600" dirty="0" err="1"/>
              <a:t>Plausibili-sierung</a:t>
            </a:r>
            <a:r>
              <a:rPr lang="de-DE" altLang="de-DE" sz="1600" dirty="0" smtClean="0"/>
              <a:t>.</a:t>
            </a:r>
          </a:p>
          <a:p>
            <a:pPr marL="285750" indent="-285750" algn="just" eaLnBrk="1" hangingPunct="1">
              <a:spcBef>
                <a:spcPts val="600"/>
              </a:spcBef>
              <a:spcAft>
                <a:spcPts val="600"/>
              </a:spcAft>
              <a:buFont typeface="Symbol" panose="05050102010706020507" pitchFamily="18" charset="2"/>
              <a:buChar char="-"/>
            </a:pPr>
            <a:r>
              <a:rPr lang="de-DE" altLang="de-DE" sz="1600" dirty="0" smtClean="0"/>
              <a:t>Einschätzungen der Sektionspräsidenten vorgenommen mit der Annahme keiner Verschärfungen der Einreisebeschränkungen und beständiger Pandemiesituation.</a:t>
            </a:r>
            <a:endParaRPr lang="de-DE" altLang="de-DE"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solidFill>
                  <a:srgbClr val="C00000"/>
                </a:solidFill>
              </a:rPr>
              <a:t>Frage 1: </a:t>
            </a:r>
            <a:r>
              <a:rPr lang="de-CH" dirty="0" smtClean="0">
                <a:solidFill>
                  <a:srgbClr val="C00000"/>
                </a:solidFill>
              </a:rPr>
              <a:t>Geschäftsverlauf Wintersaison 2021/22</a:t>
            </a:r>
            <a:endParaRPr lang="de-CH" dirty="0">
              <a:solidFill>
                <a:srgbClr val="C00000"/>
              </a:solidFill>
            </a:endParaRPr>
          </a:p>
        </p:txBody>
      </p:sp>
      <p:sp>
        <p:nvSpPr>
          <p:cNvPr id="3" name="Inhaltsplatzhalter 2"/>
          <p:cNvSpPr>
            <a:spLocks noGrp="1"/>
          </p:cNvSpPr>
          <p:nvPr>
            <p:ph idx="1"/>
          </p:nvPr>
        </p:nvSpPr>
        <p:spPr>
          <a:xfrm>
            <a:off x="269875" y="1147763"/>
            <a:ext cx="8478838" cy="5087937"/>
          </a:xfrm>
        </p:spPr>
        <p:txBody>
          <a:bodyPr/>
          <a:lstStyle/>
          <a:p>
            <a:pPr algn="just"/>
            <a:r>
              <a:rPr lang="de-CH" sz="1600" i="1" dirty="0"/>
              <a:t>Frage:	Wie beurteilen Sie die Entwicklung der Zahl der Hotelübernachtungen in Ihrer </a:t>
            </a:r>
            <a:r>
              <a:rPr lang="de-CH" sz="1600" i="1" dirty="0" smtClean="0"/>
              <a:t>	Region </a:t>
            </a:r>
            <a:r>
              <a:rPr lang="de-CH" sz="1600" i="1" dirty="0"/>
              <a:t>im letzten Winter im Vergleich zum Vorjahreswinter</a:t>
            </a:r>
            <a:r>
              <a:rPr lang="de-CH" sz="1600" i="1" dirty="0" smtClean="0"/>
              <a:t>?</a:t>
            </a:r>
          </a:p>
          <a:p>
            <a:pPr algn="just"/>
            <a:endParaRPr lang="de-CH" sz="900" i="1" dirty="0" smtClean="0"/>
          </a:p>
          <a:p>
            <a:r>
              <a:rPr lang="de-CH" sz="1600" b="1" dirty="0" smtClean="0">
                <a:solidFill>
                  <a:srgbClr val="C00000"/>
                </a:solidFill>
              </a:rPr>
              <a:t>Mittel	     + 18.0 </a:t>
            </a:r>
            <a:r>
              <a:rPr lang="de-CH" sz="1600" dirty="0" smtClean="0">
                <a:solidFill>
                  <a:srgbClr val="C00000"/>
                </a:solidFill>
              </a:rPr>
              <a:t>Prozent</a:t>
            </a:r>
            <a:endParaRPr lang="de-CH" sz="1600" b="1" dirty="0" smtClean="0"/>
          </a:p>
          <a:p>
            <a:r>
              <a:rPr lang="de-CH" sz="1600" b="1" dirty="0" smtClean="0"/>
              <a:t>Median</a:t>
            </a:r>
            <a:r>
              <a:rPr lang="de-CH" sz="1600" b="1" dirty="0"/>
              <a:t>	  </a:t>
            </a:r>
            <a:r>
              <a:rPr lang="de-CH" sz="1600" b="1" dirty="0" smtClean="0"/>
              <a:t>   + 15.0 </a:t>
            </a:r>
            <a:r>
              <a:rPr lang="de-CH" sz="1600" dirty="0" smtClean="0"/>
              <a:t>Prozent</a:t>
            </a:r>
            <a:endParaRPr lang="de-CH" sz="1600" b="1" dirty="0"/>
          </a:p>
          <a:p>
            <a:r>
              <a:rPr lang="de-CH" sz="1600" b="1" dirty="0"/>
              <a:t>Max</a:t>
            </a:r>
            <a:r>
              <a:rPr lang="de-CH" sz="1600" b="1" dirty="0" smtClean="0"/>
              <a:t>.	 </a:t>
            </a:r>
            <a:r>
              <a:rPr lang="de-CH" sz="1600" dirty="0" smtClean="0"/>
              <a:t>    </a:t>
            </a:r>
            <a:r>
              <a:rPr lang="de-CH" sz="1600" b="1" dirty="0"/>
              <a:t>+</a:t>
            </a:r>
            <a:r>
              <a:rPr lang="de-CH" sz="1600" dirty="0"/>
              <a:t> </a:t>
            </a:r>
            <a:r>
              <a:rPr lang="de-CH" sz="1600" b="1" dirty="0" smtClean="0"/>
              <a:t>30.0</a:t>
            </a:r>
            <a:r>
              <a:rPr lang="de-CH" sz="1600" dirty="0" smtClean="0"/>
              <a:t> Prozent</a:t>
            </a:r>
            <a:endParaRPr lang="de-CH" sz="1600" b="1" dirty="0"/>
          </a:p>
          <a:p>
            <a:r>
              <a:rPr lang="de-CH" sz="1600" b="1" dirty="0"/>
              <a:t>Min.	</a:t>
            </a:r>
            <a:r>
              <a:rPr lang="de-CH" sz="1600" b="1" dirty="0" smtClean="0"/>
              <a:t>       + 4.0 </a:t>
            </a:r>
            <a:r>
              <a:rPr lang="de-CH" sz="1600" dirty="0" smtClean="0"/>
              <a:t>Prozent</a:t>
            </a:r>
            <a:endParaRPr lang="de-CH" sz="1600" dirty="0"/>
          </a:p>
          <a:p>
            <a:endParaRPr lang="de-CH" sz="400" dirty="0" smtClean="0"/>
          </a:p>
          <a:p>
            <a:pPr marL="0" indent="0"/>
            <a:endParaRPr lang="de-CH" sz="1200" i="1" dirty="0" smtClean="0"/>
          </a:p>
          <a:p>
            <a:pPr marL="0" indent="0"/>
            <a:r>
              <a:rPr lang="de-CH" sz="1200" i="1" u="sng" dirty="0" smtClean="0"/>
              <a:t>Kommentar </a:t>
            </a:r>
            <a:r>
              <a:rPr lang="de-CH" sz="1200" i="1" u="sng" dirty="0"/>
              <a:t>zur Methodik Frage 1: </a:t>
            </a:r>
            <a:r>
              <a:rPr lang="de-CH" sz="1200" i="1" dirty="0"/>
              <a:t>Aufgrund der unterschiedlichen Dynamik bei den Hotelbetrieben in «Chur und Umgebung» (+ </a:t>
            </a:r>
            <a:r>
              <a:rPr lang="de-CH" sz="1200" i="1" dirty="0" smtClean="0"/>
              <a:t>120</a:t>
            </a:r>
            <a:r>
              <a:rPr lang="de-CH" sz="1200" i="1" dirty="0"/>
              <a:t>% Übernachtungen) </a:t>
            </a:r>
            <a:r>
              <a:rPr lang="de-CH" sz="1200" i="1" dirty="0" smtClean="0"/>
              <a:t>gilt diese </a:t>
            </a:r>
            <a:r>
              <a:rPr lang="de-CH" sz="1200" i="1" dirty="0"/>
              <a:t>Sektion als statistischer </a:t>
            </a:r>
            <a:r>
              <a:rPr lang="de-CH" sz="1200" i="1" dirty="0" err="1"/>
              <a:t>Outlier</a:t>
            </a:r>
            <a:r>
              <a:rPr lang="de-CH" sz="1200" i="1" dirty="0"/>
              <a:t> und wurde zwecks Erhöhung der Validität der Auswertung separat zur obenstehenden Gesamtbetrachtung der weiteren HSGR-Sektionen analysiert.</a:t>
            </a:r>
          </a:p>
          <a:p>
            <a:pPr marL="0" indent="0"/>
            <a:endParaRPr lang="de-CH" sz="1400" dirty="0" smtClean="0"/>
          </a:p>
          <a:p>
            <a:pPr marL="0" indent="0"/>
            <a:r>
              <a:rPr lang="de-CH" sz="1600" dirty="0" smtClean="0"/>
              <a:t>Die Bündner Hotellerie Betriebe blicken auf ein sehr gutes Wintergeschäft zurück. Im ganzen Kanton konnte die Anzahl der verbuchten Hotelübernachtungen im Vorjahresvergleich gesteigert werden. Hervorsticht, dass insbesondere auch die Auslastung der Stadthotellerie in der Sektion «Chur und Umgebung» sich zunehmend den langjährigen Erfahrungswerten annähert. Dank dem guten Wintersportwetter und einer entschärften Pandemiesituation blicken auch die international ausgerichteten Tourismusorte im Vergleich zum Vorjahr </a:t>
            </a:r>
            <a:r>
              <a:rPr lang="de-CH" sz="1600" dirty="0" smtClean="0"/>
              <a:t>dieses Jahr </a:t>
            </a:r>
            <a:r>
              <a:rPr lang="de-CH" sz="1600" dirty="0" smtClean="0"/>
              <a:t>auf eine durchaus erfolgreiche Saison zurück. Die auf Schweizer Gäste ausgerichteten Ferienorte konnten die guten Vorjahreszahlen auf hohem Niveau konsolidieren und übertreffen.</a:t>
            </a:r>
            <a:endParaRPr lang="de-CH" sz="1600" dirty="0"/>
          </a:p>
        </p:txBody>
      </p:sp>
      <p:sp>
        <p:nvSpPr>
          <p:cNvPr id="4" name="Foliennummernplatzhalter 3"/>
          <p:cNvSpPr>
            <a:spLocks noGrp="1"/>
          </p:cNvSpPr>
          <p:nvPr>
            <p:ph type="sldNum" sz="quarter" idx="10"/>
          </p:nvPr>
        </p:nvSpPr>
        <p:spPr/>
        <p:txBody>
          <a:bodyPr/>
          <a:lstStyle/>
          <a:p>
            <a:pPr>
              <a:defRPr/>
            </a:pPr>
            <a:fld id="{F266E1FD-AFE3-49D9-83AE-F329511EC0A1}" type="slidenum">
              <a:rPr lang="de-CH" altLang="de-DE" smtClean="0"/>
              <a:pPr>
                <a:defRPr/>
              </a:pPr>
              <a:t>3</a:t>
            </a:fld>
            <a:endParaRPr lang="de-CH" altLang="de-DE" dirty="0"/>
          </a:p>
        </p:txBody>
      </p:sp>
    </p:spTree>
    <p:extLst>
      <p:ext uri="{BB962C8B-B14F-4D97-AF65-F5344CB8AC3E}">
        <p14:creationId xmlns:p14="http://schemas.microsoft.com/office/powerpoint/2010/main" val="1893193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solidFill>
                  <a:srgbClr val="C00000"/>
                </a:solidFill>
              </a:rPr>
              <a:t>Frage 2: </a:t>
            </a:r>
            <a:r>
              <a:rPr lang="de-CH" dirty="0" smtClean="0">
                <a:solidFill>
                  <a:srgbClr val="C00000"/>
                </a:solidFill>
              </a:rPr>
              <a:t>Prognose Buchungsstand Sommersaison 2022</a:t>
            </a:r>
            <a:endParaRPr lang="de-CH" dirty="0">
              <a:solidFill>
                <a:srgbClr val="C00000"/>
              </a:solidFill>
            </a:endParaRPr>
          </a:p>
        </p:txBody>
      </p:sp>
      <p:sp>
        <p:nvSpPr>
          <p:cNvPr id="3" name="Inhaltsplatzhalter 2"/>
          <p:cNvSpPr>
            <a:spLocks noGrp="1"/>
          </p:cNvSpPr>
          <p:nvPr>
            <p:ph idx="1"/>
          </p:nvPr>
        </p:nvSpPr>
        <p:spPr>
          <a:xfrm>
            <a:off x="269875" y="1412776"/>
            <a:ext cx="8478838" cy="4822924"/>
          </a:xfrm>
        </p:spPr>
        <p:txBody>
          <a:bodyPr/>
          <a:lstStyle/>
          <a:p>
            <a:pPr algn="just">
              <a:tabLst>
                <a:tab pos="630238" algn="l"/>
                <a:tab pos="900113" algn="l"/>
              </a:tabLst>
            </a:pPr>
            <a:r>
              <a:rPr lang="de-CH" sz="1600" i="1" dirty="0"/>
              <a:t>Frage: 	Wie hoch ist der aktuelle Buchungsstand für die Sommersaison 2022 im Vergleich </a:t>
            </a:r>
            <a:r>
              <a:rPr lang="de-CH" sz="1600" i="1" dirty="0" smtClean="0"/>
              <a:t>		zum </a:t>
            </a:r>
            <a:r>
              <a:rPr lang="de-CH" sz="1600" i="1" dirty="0"/>
              <a:t>gleichen Zeitpunkt vor einem Jahr?</a:t>
            </a:r>
            <a:endParaRPr lang="de-CH" sz="1600" i="1" dirty="0" smtClean="0"/>
          </a:p>
          <a:p>
            <a:pPr algn="just">
              <a:tabLst>
                <a:tab pos="630238" algn="l"/>
                <a:tab pos="900113" algn="l"/>
              </a:tabLst>
            </a:pPr>
            <a:endParaRPr lang="de-CH" sz="1600" i="1" dirty="0"/>
          </a:p>
          <a:p>
            <a:r>
              <a:rPr lang="de-CH" sz="1600" b="1" dirty="0">
                <a:solidFill>
                  <a:srgbClr val="C00000"/>
                </a:solidFill>
              </a:rPr>
              <a:t>Mittel	   </a:t>
            </a:r>
            <a:r>
              <a:rPr lang="de-CH" sz="1600" b="1" dirty="0" smtClean="0">
                <a:solidFill>
                  <a:srgbClr val="C00000"/>
                </a:solidFill>
              </a:rPr>
              <a:t>    - 12.3 </a:t>
            </a:r>
            <a:r>
              <a:rPr lang="de-CH" sz="1600" dirty="0" smtClean="0">
                <a:solidFill>
                  <a:srgbClr val="C00000"/>
                </a:solidFill>
              </a:rPr>
              <a:t>Prozent</a:t>
            </a:r>
            <a:endParaRPr lang="de-CH" sz="1600" b="1" dirty="0"/>
          </a:p>
          <a:p>
            <a:r>
              <a:rPr lang="de-CH" sz="1600" b="1" dirty="0"/>
              <a:t>Median	  </a:t>
            </a:r>
            <a:r>
              <a:rPr lang="de-CH" sz="1600" b="1" dirty="0" smtClean="0"/>
              <a:t>   </a:t>
            </a:r>
            <a:r>
              <a:rPr lang="de-CH" sz="1600" dirty="0" smtClean="0"/>
              <a:t>  </a:t>
            </a:r>
            <a:r>
              <a:rPr lang="de-CH" sz="1600" b="1" dirty="0" smtClean="0"/>
              <a:t>- 15.0 </a:t>
            </a:r>
            <a:r>
              <a:rPr lang="de-CH" sz="1600" dirty="0" smtClean="0"/>
              <a:t>Prozent</a:t>
            </a:r>
            <a:endParaRPr lang="de-CH" sz="1600" b="1" dirty="0"/>
          </a:p>
          <a:p>
            <a:r>
              <a:rPr lang="de-CH" sz="1600" b="1" dirty="0"/>
              <a:t>Max.	   </a:t>
            </a:r>
            <a:r>
              <a:rPr lang="de-CH" sz="1600" b="1" dirty="0" smtClean="0"/>
              <a:t>   + 25.0 </a:t>
            </a:r>
            <a:r>
              <a:rPr lang="de-CH" sz="1600" dirty="0" smtClean="0"/>
              <a:t>Prozent</a:t>
            </a:r>
            <a:endParaRPr lang="de-CH" sz="1600" b="1" dirty="0"/>
          </a:p>
          <a:p>
            <a:r>
              <a:rPr lang="de-CH" sz="1600" b="1" dirty="0"/>
              <a:t>Min.	  </a:t>
            </a:r>
            <a:r>
              <a:rPr lang="de-CH" sz="1600" b="1" dirty="0" smtClean="0"/>
              <a:t>     - 40.0 </a:t>
            </a:r>
            <a:r>
              <a:rPr lang="de-CH" sz="1600" dirty="0" smtClean="0"/>
              <a:t>Prozent</a:t>
            </a:r>
          </a:p>
          <a:p>
            <a:endParaRPr lang="de-CH" sz="1400" dirty="0"/>
          </a:p>
          <a:p>
            <a:pPr marL="0" indent="0"/>
            <a:r>
              <a:rPr lang="de-CH" sz="1600" dirty="0" smtClean="0"/>
              <a:t>Die </a:t>
            </a:r>
            <a:r>
              <a:rPr lang="de-CH" sz="1600" dirty="0"/>
              <a:t>Vergangenheit zeigte bereits, dass das Sommergeschäft in der Bündner Hotellerie volatiler und kurzfristiger als im Winter ist. Aktuell erwarten die Hoteliers der einzelnen Sektionen </a:t>
            </a:r>
            <a:r>
              <a:rPr lang="de-CH" sz="1600" dirty="0" smtClean="0"/>
              <a:t>teilweise deutlich weniger Buchungen als noch vor einem Jahr für den Sommer </a:t>
            </a:r>
            <a:r>
              <a:rPr lang="de-CH" sz="1600" dirty="0"/>
              <a:t>2021. </a:t>
            </a:r>
            <a:r>
              <a:rPr lang="de-CH" sz="1600" dirty="0" smtClean="0"/>
              <a:t>Im Vergleich zur letzten Befragung haben sich die Reservationen gegenüber dem Buchungsverlauf des Vorjahres rückläufig entwickelt. Positiver </a:t>
            </a:r>
            <a:r>
              <a:rPr lang="de-CH" sz="1600" dirty="0" smtClean="0"/>
              <a:t>stimmen die Prognosen </a:t>
            </a:r>
            <a:r>
              <a:rPr lang="de-CH" sz="1600" dirty="0"/>
              <a:t>in den eher auf die Fernmärkte und </a:t>
            </a:r>
            <a:r>
              <a:rPr lang="de-CH" sz="1600" dirty="0" smtClean="0"/>
              <a:t>ausländische </a:t>
            </a:r>
            <a:r>
              <a:rPr lang="de-CH" sz="1600" dirty="0"/>
              <a:t>Gäste orientierten </a:t>
            </a:r>
            <a:r>
              <a:rPr lang="de-CH" sz="1600" dirty="0" smtClean="0"/>
              <a:t>Bergtourismusorte, sowie diejenigen der </a:t>
            </a:r>
            <a:r>
              <a:rPr lang="de-CH" sz="1600" dirty="0"/>
              <a:t>Churer Stadthotellerie</a:t>
            </a:r>
            <a:r>
              <a:rPr lang="de-CH" sz="1600" dirty="0" smtClean="0"/>
              <a:t>. </a:t>
            </a:r>
            <a:r>
              <a:rPr lang="de-CH" sz="1600" dirty="0" smtClean="0"/>
              <a:t>In diesen Sektionen kann </a:t>
            </a:r>
            <a:r>
              <a:rPr lang="de-CH" sz="1600" dirty="0" smtClean="0"/>
              <a:t>den </a:t>
            </a:r>
            <a:r>
              <a:rPr lang="de-CH" sz="1600" dirty="0" smtClean="0"/>
              <a:t>voraussichtliche </a:t>
            </a:r>
            <a:r>
              <a:rPr lang="de-CH" sz="1600" dirty="0" smtClean="0"/>
              <a:t>Rückgang der Schweizer Gäste teilweise oder gänzlich mit der allmählichen Rückkehr der ausländischen Übernachtungsgäste </a:t>
            </a:r>
            <a:r>
              <a:rPr lang="de-CH" sz="1600" dirty="0" smtClean="0"/>
              <a:t>kompensiert werden.</a:t>
            </a:r>
            <a:endParaRPr lang="de-CH" sz="1600" dirty="0"/>
          </a:p>
        </p:txBody>
      </p:sp>
      <p:sp>
        <p:nvSpPr>
          <p:cNvPr id="4" name="Foliennummernplatzhalter 3"/>
          <p:cNvSpPr>
            <a:spLocks noGrp="1"/>
          </p:cNvSpPr>
          <p:nvPr>
            <p:ph type="sldNum" sz="quarter" idx="10"/>
          </p:nvPr>
        </p:nvSpPr>
        <p:spPr/>
        <p:txBody>
          <a:bodyPr/>
          <a:lstStyle/>
          <a:p>
            <a:pPr>
              <a:defRPr/>
            </a:pPr>
            <a:fld id="{F266E1FD-AFE3-49D9-83AE-F329511EC0A1}" type="slidenum">
              <a:rPr lang="de-CH" altLang="de-DE" smtClean="0"/>
              <a:pPr>
                <a:defRPr/>
              </a:pPr>
              <a:t>4</a:t>
            </a:fld>
            <a:endParaRPr lang="de-CH" altLang="de-DE" dirty="0"/>
          </a:p>
        </p:txBody>
      </p:sp>
    </p:spTree>
    <p:extLst>
      <p:ext uri="{BB962C8B-B14F-4D97-AF65-F5344CB8AC3E}">
        <p14:creationId xmlns:p14="http://schemas.microsoft.com/office/powerpoint/2010/main" val="33329726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solidFill>
                  <a:srgbClr val="C00000"/>
                </a:solidFill>
              </a:rPr>
              <a:t>Frage </a:t>
            </a:r>
            <a:r>
              <a:rPr lang="de-CH" dirty="0" smtClean="0">
                <a:solidFill>
                  <a:srgbClr val="C00000"/>
                </a:solidFill>
              </a:rPr>
              <a:t>3a: Rekrutierungsschwierigkeiten Fachkräfte</a:t>
            </a:r>
            <a:endParaRPr lang="de-CH" dirty="0">
              <a:solidFill>
                <a:srgbClr val="C00000"/>
              </a:solidFill>
            </a:endParaRPr>
          </a:p>
        </p:txBody>
      </p:sp>
      <p:sp>
        <p:nvSpPr>
          <p:cNvPr id="3" name="Inhaltsplatzhalter 2"/>
          <p:cNvSpPr>
            <a:spLocks noGrp="1"/>
          </p:cNvSpPr>
          <p:nvPr>
            <p:ph idx="1"/>
          </p:nvPr>
        </p:nvSpPr>
        <p:spPr/>
        <p:txBody>
          <a:bodyPr/>
          <a:lstStyle/>
          <a:p>
            <a:pPr algn="just">
              <a:tabLst>
                <a:tab pos="630238" algn="l"/>
                <a:tab pos="900113" algn="l"/>
              </a:tabLst>
            </a:pPr>
            <a:r>
              <a:rPr lang="de-CH" sz="1600" i="1" dirty="0"/>
              <a:t>Frage: 	Wie hoch prognostizieren Sie den Anteil unbesetzter Stellen für die kommende </a:t>
            </a:r>
            <a:r>
              <a:rPr lang="de-CH" sz="1600" i="1" dirty="0" smtClean="0"/>
              <a:t>			Sommersaison </a:t>
            </a:r>
            <a:r>
              <a:rPr lang="de-CH" sz="1600" i="1" dirty="0"/>
              <a:t>in den Hotelbetrieben in Ihrer Region ein </a:t>
            </a:r>
            <a:r>
              <a:rPr lang="de-CH" sz="1600" i="1" dirty="0" smtClean="0"/>
              <a:t>(Qualifikationsniveau: 			</a:t>
            </a:r>
            <a:r>
              <a:rPr lang="de-CH" sz="1600" b="1" i="1" dirty="0" smtClean="0"/>
              <a:t>Fachkräfte</a:t>
            </a:r>
            <a:r>
              <a:rPr lang="de-CH" sz="1600" i="1" dirty="0" smtClean="0"/>
              <a:t>)?</a:t>
            </a:r>
          </a:p>
          <a:p>
            <a:pPr algn="just">
              <a:tabLst>
                <a:tab pos="630238" algn="l"/>
                <a:tab pos="900113" algn="l"/>
              </a:tabLst>
            </a:pPr>
            <a:endParaRPr lang="de-CH" sz="1600" b="1" i="1" dirty="0">
              <a:solidFill>
                <a:srgbClr val="C00000"/>
              </a:solidFill>
            </a:endParaRPr>
          </a:p>
          <a:p>
            <a:pPr algn="just">
              <a:tabLst>
                <a:tab pos="630238" algn="l"/>
                <a:tab pos="900113" algn="l"/>
              </a:tabLst>
            </a:pPr>
            <a:r>
              <a:rPr lang="de-CH" sz="1600" b="1" dirty="0" smtClean="0">
                <a:solidFill>
                  <a:srgbClr val="C00000"/>
                </a:solidFill>
              </a:rPr>
              <a:t>Mittel</a:t>
            </a:r>
            <a:r>
              <a:rPr lang="de-CH" sz="1600" b="1" dirty="0">
                <a:solidFill>
                  <a:srgbClr val="C00000"/>
                </a:solidFill>
              </a:rPr>
              <a:t>	   </a:t>
            </a:r>
            <a:r>
              <a:rPr lang="de-CH" sz="1600" b="1" dirty="0" smtClean="0">
                <a:solidFill>
                  <a:srgbClr val="C00000"/>
                </a:solidFill>
              </a:rPr>
              <a:t>           9.1 </a:t>
            </a:r>
            <a:r>
              <a:rPr lang="de-CH" sz="1600" dirty="0" smtClean="0">
                <a:solidFill>
                  <a:srgbClr val="C00000"/>
                </a:solidFill>
              </a:rPr>
              <a:t>Prozent</a:t>
            </a:r>
            <a:endParaRPr lang="de-CH" sz="1600" b="1" dirty="0"/>
          </a:p>
          <a:p>
            <a:r>
              <a:rPr lang="de-CH" sz="1600" b="1" dirty="0"/>
              <a:t>Median	  </a:t>
            </a:r>
            <a:r>
              <a:rPr lang="de-CH" sz="1600" b="1" dirty="0" smtClean="0"/>
              <a:t>   </a:t>
            </a:r>
            <a:r>
              <a:rPr lang="de-CH" sz="1600" dirty="0" smtClean="0"/>
              <a:t>  </a:t>
            </a:r>
            <a:r>
              <a:rPr lang="de-CH" sz="1600" b="1" dirty="0" smtClean="0"/>
              <a:t>10.0 </a:t>
            </a:r>
            <a:r>
              <a:rPr lang="de-CH" sz="1600" dirty="0" smtClean="0"/>
              <a:t>Prozent</a:t>
            </a:r>
            <a:endParaRPr lang="de-CH" sz="1600" b="1" dirty="0"/>
          </a:p>
          <a:p>
            <a:r>
              <a:rPr lang="de-CH" sz="1600" b="1" dirty="0"/>
              <a:t>Max.	   </a:t>
            </a:r>
            <a:r>
              <a:rPr lang="de-CH" sz="1600" b="1" dirty="0" smtClean="0"/>
              <a:t>    20.0 </a:t>
            </a:r>
            <a:r>
              <a:rPr lang="de-CH" sz="1600" dirty="0" smtClean="0"/>
              <a:t>Prozent</a:t>
            </a:r>
            <a:endParaRPr lang="de-CH" sz="1600" b="1" dirty="0"/>
          </a:p>
          <a:p>
            <a:r>
              <a:rPr lang="de-CH" sz="1600" b="1" dirty="0"/>
              <a:t>Min.	  </a:t>
            </a:r>
            <a:r>
              <a:rPr lang="de-CH" sz="1600" b="1" dirty="0" smtClean="0"/>
              <a:t>       0.0 </a:t>
            </a:r>
            <a:r>
              <a:rPr lang="de-CH" sz="1600" dirty="0" smtClean="0"/>
              <a:t>Prozent</a:t>
            </a:r>
            <a:endParaRPr lang="de-CH" sz="1600" dirty="0"/>
          </a:p>
          <a:p>
            <a:endParaRPr lang="de-CH" sz="1600" dirty="0" smtClean="0"/>
          </a:p>
          <a:p>
            <a:pPr marL="0" indent="0"/>
            <a:r>
              <a:rPr lang="de-CH" sz="1600" dirty="0" smtClean="0"/>
              <a:t>Die Rekrutierungsschwierigkeiten von Fachkräften halten an und werden sich hinsichtlich der Sommersaison kaum entschärfen. Rund 10 Prozent der Stellen die eine ausgebildete Fachkraft erfordern konnten bis anhin nicht besetzt werden.</a:t>
            </a:r>
          </a:p>
        </p:txBody>
      </p:sp>
      <p:sp>
        <p:nvSpPr>
          <p:cNvPr id="4" name="Foliennummernplatzhalter 3"/>
          <p:cNvSpPr>
            <a:spLocks noGrp="1"/>
          </p:cNvSpPr>
          <p:nvPr>
            <p:ph type="sldNum" sz="quarter" idx="10"/>
          </p:nvPr>
        </p:nvSpPr>
        <p:spPr/>
        <p:txBody>
          <a:bodyPr/>
          <a:lstStyle/>
          <a:p>
            <a:pPr>
              <a:defRPr/>
            </a:pPr>
            <a:fld id="{F266E1FD-AFE3-49D9-83AE-F329511EC0A1}" type="slidenum">
              <a:rPr lang="de-CH" altLang="de-DE" smtClean="0"/>
              <a:pPr>
                <a:defRPr/>
              </a:pPr>
              <a:t>5</a:t>
            </a:fld>
            <a:endParaRPr lang="de-CH" altLang="de-DE" dirty="0"/>
          </a:p>
        </p:txBody>
      </p:sp>
    </p:spTree>
    <p:extLst>
      <p:ext uri="{BB962C8B-B14F-4D97-AF65-F5344CB8AC3E}">
        <p14:creationId xmlns:p14="http://schemas.microsoft.com/office/powerpoint/2010/main" val="26873834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solidFill>
                  <a:srgbClr val="C00000"/>
                </a:solidFill>
              </a:rPr>
              <a:t>Frage </a:t>
            </a:r>
            <a:r>
              <a:rPr lang="de-CH" dirty="0" smtClean="0">
                <a:solidFill>
                  <a:srgbClr val="C00000"/>
                </a:solidFill>
              </a:rPr>
              <a:t>3b: Rekrutierungsschwierigkeiten Hilfskräfte</a:t>
            </a:r>
            <a:endParaRPr lang="de-CH" dirty="0">
              <a:solidFill>
                <a:srgbClr val="C00000"/>
              </a:solidFill>
            </a:endParaRPr>
          </a:p>
        </p:txBody>
      </p:sp>
      <p:sp>
        <p:nvSpPr>
          <p:cNvPr id="3" name="Inhaltsplatzhalter 2"/>
          <p:cNvSpPr>
            <a:spLocks noGrp="1"/>
          </p:cNvSpPr>
          <p:nvPr>
            <p:ph idx="1"/>
          </p:nvPr>
        </p:nvSpPr>
        <p:spPr/>
        <p:txBody>
          <a:bodyPr/>
          <a:lstStyle/>
          <a:p>
            <a:pPr algn="just">
              <a:tabLst>
                <a:tab pos="630238" algn="l"/>
                <a:tab pos="900113" algn="l"/>
              </a:tabLst>
            </a:pPr>
            <a:r>
              <a:rPr lang="de-CH" sz="1600" i="1" dirty="0"/>
              <a:t>Frage: 	Wie hoch prognostizieren Sie den Anteil unbesetzter Stellen für die kommende </a:t>
            </a:r>
            <a:r>
              <a:rPr lang="de-CH" sz="1600" i="1" dirty="0" smtClean="0"/>
              <a:t>			Sommersaison </a:t>
            </a:r>
            <a:r>
              <a:rPr lang="de-CH" sz="1600" i="1" dirty="0"/>
              <a:t>in den Hotelbetrieben in Ihrer Region ein </a:t>
            </a:r>
            <a:r>
              <a:rPr lang="de-CH" sz="1600" i="1" dirty="0" smtClean="0"/>
              <a:t>(Qualifikationsniveau: 			</a:t>
            </a:r>
            <a:r>
              <a:rPr lang="de-CH" sz="1600" b="1" i="1" dirty="0" smtClean="0"/>
              <a:t>Hilfskräfte</a:t>
            </a:r>
            <a:r>
              <a:rPr lang="de-CH" sz="1600" i="1" dirty="0" smtClean="0"/>
              <a:t>)?</a:t>
            </a:r>
          </a:p>
          <a:p>
            <a:pPr algn="just">
              <a:tabLst>
                <a:tab pos="630238" algn="l"/>
                <a:tab pos="900113" algn="l"/>
              </a:tabLst>
            </a:pPr>
            <a:endParaRPr lang="de-CH" sz="1600" b="1" i="1" dirty="0">
              <a:solidFill>
                <a:srgbClr val="C00000"/>
              </a:solidFill>
            </a:endParaRPr>
          </a:p>
          <a:p>
            <a:pPr algn="just">
              <a:tabLst>
                <a:tab pos="630238" algn="l"/>
                <a:tab pos="900113" algn="l"/>
              </a:tabLst>
            </a:pPr>
            <a:r>
              <a:rPr lang="de-CH" sz="1600" b="1" dirty="0" smtClean="0">
                <a:solidFill>
                  <a:srgbClr val="C00000"/>
                </a:solidFill>
              </a:rPr>
              <a:t>Mittel</a:t>
            </a:r>
            <a:r>
              <a:rPr lang="de-CH" sz="1600" b="1" dirty="0">
                <a:solidFill>
                  <a:srgbClr val="C00000"/>
                </a:solidFill>
              </a:rPr>
              <a:t>	   </a:t>
            </a:r>
            <a:r>
              <a:rPr lang="de-CH" sz="1600" b="1" dirty="0" smtClean="0">
                <a:solidFill>
                  <a:srgbClr val="C00000"/>
                </a:solidFill>
              </a:rPr>
              <a:t>           6.7 </a:t>
            </a:r>
            <a:r>
              <a:rPr lang="de-CH" sz="1600" dirty="0" smtClean="0">
                <a:solidFill>
                  <a:srgbClr val="C00000"/>
                </a:solidFill>
              </a:rPr>
              <a:t>Prozent</a:t>
            </a:r>
            <a:endParaRPr lang="de-CH" sz="1600" b="1" dirty="0"/>
          </a:p>
          <a:p>
            <a:r>
              <a:rPr lang="de-CH" sz="1600" b="1" dirty="0"/>
              <a:t>Median	  </a:t>
            </a:r>
            <a:r>
              <a:rPr lang="de-CH" sz="1600" b="1" dirty="0" smtClean="0"/>
              <a:t>   </a:t>
            </a:r>
            <a:r>
              <a:rPr lang="de-CH" sz="1600" dirty="0" smtClean="0"/>
              <a:t>    </a:t>
            </a:r>
            <a:r>
              <a:rPr lang="de-CH" sz="1600" b="1" dirty="0" smtClean="0"/>
              <a:t>5.0 </a:t>
            </a:r>
            <a:r>
              <a:rPr lang="de-CH" sz="1600" dirty="0" smtClean="0"/>
              <a:t>Prozent</a:t>
            </a:r>
            <a:endParaRPr lang="de-CH" sz="1600" b="1" dirty="0"/>
          </a:p>
          <a:p>
            <a:r>
              <a:rPr lang="de-CH" sz="1600" b="1" dirty="0"/>
              <a:t>Max.	   </a:t>
            </a:r>
            <a:r>
              <a:rPr lang="de-CH" sz="1600" b="1" dirty="0" smtClean="0"/>
              <a:t>    15.0 </a:t>
            </a:r>
            <a:r>
              <a:rPr lang="de-CH" sz="1600" dirty="0" smtClean="0"/>
              <a:t>Prozent</a:t>
            </a:r>
            <a:endParaRPr lang="de-CH" sz="1600" b="1" dirty="0"/>
          </a:p>
          <a:p>
            <a:r>
              <a:rPr lang="de-CH" sz="1600" b="1" dirty="0"/>
              <a:t>Min.	  </a:t>
            </a:r>
            <a:r>
              <a:rPr lang="de-CH" sz="1600" b="1" dirty="0" smtClean="0"/>
              <a:t>   </a:t>
            </a:r>
            <a:r>
              <a:rPr lang="de-CH" sz="1600" b="1" dirty="0"/>
              <a:t> </a:t>
            </a:r>
            <a:r>
              <a:rPr lang="de-CH" sz="1600" b="1" dirty="0" smtClean="0"/>
              <a:t>   0.0 </a:t>
            </a:r>
            <a:r>
              <a:rPr lang="de-CH" sz="1600" dirty="0" smtClean="0"/>
              <a:t>Prozent</a:t>
            </a:r>
            <a:endParaRPr lang="de-CH" sz="1600" dirty="0"/>
          </a:p>
          <a:p>
            <a:endParaRPr lang="de-CH" sz="1600" dirty="0" smtClean="0"/>
          </a:p>
          <a:p>
            <a:pPr marL="0" indent="0"/>
            <a:r>
              <a:rPr lang="de-CH" sz="1600" dirty="0" smtClean="0"/>
              <a:t>Leicht weniger akut als bei den ausgebildeten Fachkräften sind die Rekrutierungsschwierigkeiten im Bereich der Hilfsarbeitskräfte. Anders als bei den Fachkräften </a:t>
            </a:r>
            <a:r>
              <a:rPr lang="de-CH" sz="1600" dirty="0" smtClean="0"/>
              <a:t>der Personalmangel in </a:t>
            </a:r>
            <a:r>
              <a:rPr lang="de-CH" sz="1600" dirty="0" smtClean="0"/>
              <a:t>den </a:t>
            </a:r>
            <a:r>
              <a:rPr lang="de-CH" sz="1600" dirty="0"/>
              <a:t>einzelnen </a:t>
            </a:r>
            <a:r>
              <a:rPr lang="de-CH" sz="1600" dirty="0" err="1" smtClean="0"/>
              <a:t>HotellerieSuisse</a:t>
            </a:r>
            <a:r>
              <a:rPr lang="de-CH" sz="1600" dirty="0" smtClean="0"/>
              <a:t> Sektionen heterogener verteilt. Es fehlen folglich insbesondere in den Regionen «Arosa», «</a:t>
            </a:r>
            <a:r>
              <a:rPr lang="de-CH" sz="1600" dirty="0" err="1" smtClean="0"/>
              <a:t>Flims</a:t>
            </a:r>
            <a:r>
              <a:rPr lang="de-CH" sz="1600" dirty="0" smtClean="0"/>
              <a:t> </a:t>
            </a:r>
            <a:r>
              <a:rPr lang="de-CH" sz="1600" dirty="0" err="1" smtClean="0"/>
              <a:t>Laax</a:t>
            </a:r>
            <a:r>
              <a:rPr lang="de-CH" sz="1600" dirty="0" smtClean="0"/>
              <a:t> </a:t>
            </a:r>
            <a:r>
              <a:rPr lang="de-CH" sz="1600" dirty="0" err="1" smtClean="0"/>
              <a:t>Falera</a:t>
            </a:r>
            <a:r>
              <a:rPr lang="de-CH" sz="1600" dirty="0" smtClean="0"/>
              <a:t>» und in Teilen des </a:t>
            </a:r>
            <a:r>
              <a:rPr lang="de-CH" sz="1600" dirty="0" smtClean="0"/>
              <a:t>Engadins </a:t>
            </a:r>
            <a:r>
              <a:rPr lang="de-CH" sz="1600" dirty="0" smtClean="0"/>
              <a:t>Hilfsarbeitskräfte.</a:t>
            </a:r>
          </a:p>
        </p:txBody>
      </p:sp>
      <p:sp>
        <p:nvSpPr>
          <p:cNvPr id="4" name="Foliennummernplatzhalter 3"/>
          <p:cNvSpPr>
            <a:spLocks noGrp="1"/>
          </p:cNvSpPr>
          <p:nvPr>
            <p:ph type="sldNum" sz="quarter" idx="10"/>
          </p:nvPr>
        </p:nvSpPr>
        <p:spPr/>
        <p:txBody>
          <a:bodyPr/>
          <a:lstStyle/>
          <a:p>
            <a:pPr>
              <a:defRPr/>
            </a:pPr>
            <a:fld id="{F266E1FD-AFE3-49D9-83AE-F329511EC0A1}" type="slidenum">
              <a:rPr lang="de-CH" altLang="de-DE" smtClean="0"/>
              <a:pPr>
                <a:defRPr/>
              </a:pPr>
              <a:t>6</a:t>
            </a:fld>
            <a:endParaRPr lang="de-CH" altLang="de-DE" dirty="0"/>
          </a:p>
        </p:txBody>
      </p:sp>
    </p:spTree>
    <p:extLst>
      <p:ext uri="{BB962C8B-B14F-4D97-AF65-F5344CB8AC3E}">
        <p14:creationId xmlns:p14="http://schemas.microsoft.com/office/powerpoint/2010/main" val="21101301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solidFill>
                  <a:srgbClr val="C00000"/>
                </a:solidFill>
              </a:rPr>
              <a:t>Frage </a:t>
            </a:r>
            <a:r>
              <a:rPr lang="de-CH" dirty="0" smtClean="0">
                <a:solidFill>
                  <a:srgbClr val="C00000"/>
                </a:solidFill>
              </a:rPr>
              <a:t>4: Preisanstieg Übernachtungspreise</a:t>
            </a:r>
            <a:endParaRPr lang="de-CH" dirty="0">
              <a:solidFill>
                <a:srgbClr val="C00000"/>
              </a:solidFill>
            </a:endParaRPr>
          </a:p>
        </p:txBody>
      </p:sp>
      <p:sp>
        <p:nvSpPr>
          <p:cNvPr id="3" name="Inhaltsplatzhalter 2"/>
          <p:cNvSpPr>
            <a:spLocks noGrp="1"/>
          </p:cNvSpPr>
          <p:nvPr>
            <p:ph idx="1"/>
          </p:nvPr>
        </p:nvSpPr>
        <p:spPr/>
        <p:txBody>
          <a:bodyPr/>
          <a:lstStyle/>
          <a:p>
            <a:pPr algn="just">
              <a:tabLst>
                <a:tab pos="630238" algn="l"/>
                <a:tab pos="900113" algn="l"/>
              </a:tabLst>
            </a:pPr>
            <a:r>
              <a:rPr lang="de-CH" sz="1600" i="1" dirty="0"/>
              <a:t>Frage: 	Wie sieht die Entwicklung der Übernachtungspreise in Ihrer Region im Sommer </a:t>
            </a:r>
            <a:r>
              <a:rPr lang="de-CH" sz="1600" i="1" dirty="0" smtClean="0"/>
              <a:t>			2022 </a:t>
            </a:r>
            <a:r>
              <a:rPr lang="de-CH" sz="1600" i="1" dirty="0"/>
              <a:t>im Vergleich zum Vorjahr aus</a:t>
            </a:r>
            <a:r>
              <a:rPr lang="de-CH" sz="1600" i="1" dirty="0" smtClean="0"/>
              <a:t>?</a:t>
            </a:r>
          </a:p>
          <a:p>
            <a:pPr algn="just">
              <a:tabLst>
                <a:tab pos="630238" algn="l"/>
                <a:tab pos="900113" algn="l"/>
              </a:tabLst>
            </a:pPr>
            <a:endParaRPr lang="de-CH" sz="1600" b="1" i="1" dirty="0">
              <a:solidFill>
                <a:srgbClr val="C00000"/>
              </a:solidFill>
            </a:endParaRPr>
          </a:p>
          <a:p>
            <a:pPr algn="just">
              <a:tabLst>
                <a:tab pos="630238" algn="l"/>
                <a:tab pos="900113" algn="l"/>
              </a:tabLst>
            </a:pPr>
            <a:r>
              <a:rPr lang="de-CH" sz="1600" b="1" dirty="0" smtClean="0">
                <a:solidFill>
                  <a:srgbClr val="C00000"/>
                </a:solidFill>
              </a:rPr>
              <a:t>Mittel</a:t>
            </a:r>
            <a:r>
              <a:rPr lang="de-CH" sz="1600" b="1" dirty="0">
                <a:solidFill>
                  <a:srgbClr val="C00000"/>
                </a:solidFill>
              </a:rPr>
              <a:t>	   </a:t>
            </a:r>
            <a:r>
              <a:rPr lang="de-CH" sz="1600" b="1" dirty="0" smtClean="0">
                <a:solidFill>
                  <a:srgbClr val="C00000"/>
                </a:solidFill>
              </a:rPr>
              <a:t>          0.6 </a:t>
            </a:r>
            <a:r>
              <a:rPr lang="de-CH" sz="1600" dirty="0" smtClean="0">
                <a:solidFill>
                  <a:srgbClr val="C00000"/>
                </a:solidFill>
              </a:rPr>
              <a:t>Prozent</a:t>
            </a:r>
            <a:endParaRPr lang="de-CH" sz="1600" b="1" dirty="0"/>
          </a:p>
          <a:p>
            <a:r>
              <a:rPr lang="de-CH" sz="1600" b="1" dirty="0"/>
              <a:t>Median	  </a:t>
            </a:r>
            <a:r>
              <a:rPr lang="de-CH" sz="1600" b="1" dirty="0" smtClean="0"/>
              <a:t>   </a:t>
            </a:r>
            <a:r>
              <a:rPr lang="de-CH" sz="1600" dirty="0" smtClean="0"/>
              <a:t>   </a:t>
            </a:r>
            <a:r>
              <a:rPr lang="de-CH" sz="1600" b="1" dirty="0" smtClean="0"/>
              <a:t>0.0 </a:t>
            </a:r>
            <a:r>
              <a:rPr lang="de-CH" sz="1600" dirty="0" smtClean="0"/>
              <a:t>Prozent</a:t>
            </a:r>
            <a:endParaRPr lang="de-CH" sz="1600" b="1" dirty="0"/>
          </a:p>
          <a:p>
            <a:r>
              <a:rPr lang="de-CH" sz="1600" b="1" dirty="0"/>
              <a:t>Max.	   </a:t>
            </a:r>
            <a:r>
              <a:rPr lang="de-CH" sz="1600" b="1" dirty="0" smtClean="0"/>
              <a:t>     5.0 </a:t>
            </a:r>
            <a:r>
              <a:rPr lang="de-CH" sz="1600" dirty="0" smtClean="0"/>
              <a:t>Prozent</a:t>
            </a:r>
            <a:endParaRPr lang="de-CH" sz="1600" b="1" dirty="0"/>
          </a:p>
          <a:p>
            <a:r>
              <a:rPr lang="de-CH" sz="1600" b="1" dirty="0"/>
              <a:t>Min.	  </a:t>
            </a:r>
            <a:r>
              <a:rPr lang="de-CH" sz="1600" b="1" dirty="0" smtClean="0"/>
              <a:t>    - 9.0 </a:t>
            </a:r>
            <a:r>
              <a:rPr lang="de-CH" sz="1600" dirty="0" smtClean="0"/>
              <a:t>Prozent</a:t>
            </a:r>
            <a:endParaRPr lang="de-CH" sz="1600" dirty="0"/>
          </a:p>
          <a:p>
            <a:endParaRPr lang="de-CH" sz="1600" dirty="0" smtClean="0"/>
          </a:p>
          <a:p>
            <a:pPr marL="0" indent="0"/>
            <a:r>
              <a:rPr lang="de-CH" sz="1600" dirty="0" smtClean="0"/>
              <a:t>Bei den geschätzten künftigen Preisentwicklungen für die Sommersaison </a:t>
            </a:r>
            <a:r>
              <a:rPr lang="de-CH" sz="1600" dirty="0"/>
              <a:t>2022 </a:t>
            </a:r>
            <a:r>
              <a:rPr lang="de-CH" sz="1600" dirty="0" smtClean="0"/>
              <a:t>zeichnen divergierende Trends in den verschiedenen Sektionen der Bündner Hotellerie ab. Während in Teilen des Engadins von einer Reduktion der Übernachtungspreise im Vorjahresvergleich ausgegangen wird, werden in anderen Sektionen konstante oder leicht höhere Beherbergungspreise prognostiziert. Insbesondere die Hotels der Sektionen Chur, Arosa, </a:t>
            </a:r>
            <a:r>
              <a:rPr lang="de-CH" sz="1600" dirty="0" err="1" smtClean="0"/>
              <a:t>Lenzerheide</a:t>
            </a:r>
            <a:r>
              <a:rPr lang="de-CH" sz="1600" dirty="0" smtClean="0"/>
              <a:t> und Teile der </a:t>
            </a:r>
            <a:r>
              <a:rPr lang="de-CH" sz="1600" dirty="0" err="1" smtClean="0"/>
              <a:t>Surselva</a:t>
            </a:r>
            <a:r>
              <a:rPr lang="de-CH" sz="1600" dirty="0" smtClean="0"/>
              <a:t> gehen von einer moderaten Preissteigerung beim Übernachtungsangebot aus.</a:t>
            </a:r>
          </a:p>
        </p:txBody>
      </p:sp>
      <p:sp>
        <p:nvSpPr>
          <p:cNvPr id="4" name="Foliennummernplatzhalter 3"/>
          <p:cNvSpPr>
            <a:spLocks noGrp="1"/>
          </p:cNvSpPr>
          <p:nvPr>
            <p:ph type="sldNum" sz="quarter" idx="10"/>
          </p:nvPr>
        </p:nvSpPr>
        <p:spPr/>
        <p:txBody>
          <a:bodyPr/>
          <a:lstStyle/>
          <a:p>
            <a:pPr>
              <a:defRPr/>
            </a:pPr>
            <a:fld id="{F266E1FD-AFE3-49D9-83AE-F329511EC0A1}" type="slidenum">
              <a:rPr lang="de-CH" altLang="de-DE" smtClean="0"/>
              <a:pPr>
                <a:defRPr/>
              </a:pPr>
              <a:t>7</a:t>
            </a:fld>
            <a:endParaRPr lang="de-CH" altLang="de-DE" dirty="0"/>
          </a:p>
        </p:txBody>
      </p:sp>
    </p:spTree>
    <p:extLst>
      <p:ext uri="{BB962C8B-B14F-4D97-AF65-F5344CB8AC3E}">
        <p14:creationId xmlns:p14="http://schemas.microsoft.com/office/powerpoint/2010/main" val="28442187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solidFill>
                  <a:srgbClr val="C00000"/>
                </a:solidFill>
              </a:rPr>
              <a:t>Fazit</a:t>
            </a:r>
          </a:p>
        </p:txBody>
      </p:sp>
      <p:sp>
        <p:nvSpPr>
          <p:cNvPr id="3" name="Inhaltsplatzhalter 2"/>
          <p:cNvSpPr>
            <a:spLocks noGrp="1"/>
          </p:cNvSpPr>
          <p:nvPr>
            <p:ph idx="1"/>
          </p:nvPr>
        </p:nvSpPr>
        <p:spPr>
          <a:xfrm>
            <a:off x="269875" y="908720"/>
            <a:ext cx="8478838" cy="5326980"/>
          </a:xfrm>
        </p:spPr>
        <p:txBody>
          <a:bodyPr/>
          <a:lstStyle/>
          <a:p>
            <a:pPr algn="just">
              <a:buFont typeface="Symbol" panose="05050102010706020507" pitchFamily="18" charset="2"/>
              <a:buChar char="-"/>
            </a:pPr>
            <a:endParaRPr lang="de-CH" sz="1600" dirty="0"/>
          </a:p>
          <a:p>
            <a:pPr marL="285750" indent="-285750" algn="just">
              <a:buFont typeface="Arial" panose="020B0604020202020204" pitchFamily="34" charset="0"/>
              <a:buChar char="•"/>
            </a:pPr>
            <a:r>
              <a:rPr lang="de-CH" sz="1600" dirty="0" smtClean="0"/>
              <a:t>Die guten Witterungs- und Schneesportbedingungen seit Mitte Dezember bescherten der Bündner Hotellerie eine äusserst erfolgreiche Wintersaison. Die gut vorbereiteten Betriebe konnten entsprechend kurzfristig die </a:t>
            </a:r>
            <a:r>
              <a:rPr lang="de-CH" sz="1600" dirty="0" smtClean="0"/>
              <a:t>nachgefragten </a:t>
            </a:r>
            <a:r>
              <a:rPr lang="de-CH" sz="1600" dirty="0" smtClean="0"/>
              <a:t>Kapazitäten zur Verfügung stellen und dies trotz anhaltender Unterbesetzung beim </a:t>
            </a:r>
            <a:r>
              <a:rPr lang="de-CH" sz="1600" dirty="0" smtClean="0"/>
              <a:t>Mitarbeiterbestand</a:t>
            </a:r>
            <a:r>
              <a:rPr lang="de-CH" sz="1600" dirty="0" smtClean="0"/>
              <a:t>. </a:t>
            </a:r>
          </a:p>
          <a:p>
            <a:pPr marL="285750" indent="-285750" algn="just">
              <a:buFont typeface="Arial" panose="020B0604020202020204" pitchFamily="34" charset="0"/>
              <a:buChar char="•"/>
            </a:pPr>
            <a:endParaRPr lang="de-CH" sz="1600" dirty="0"/>
          </a:p>
          <a:p>
            <a:pPr marL="285750" indent="-285750" algn="just">
              <a:buFont typeface="Arial" panose="020B0604020202020204" pitchFamily="34" charset="0"/>
              <a:buChar char="•"/>
            </a:pPr>
            <a:r>
              <a:rPr lang="de-CH" sz="1600" dirty="0" smtClean="0"/>
              <a:t>Der Buchungsstand hinsichtlich der Sommersaison 2022 liegt per Umfragedatum unter demjenigen des Vorjahres. Die zunehmenden Anzahl gebuchter Auslandsreisen der Schweizerinnen und Schweizer induzieren einen zu erwartenden Rückgang bei den </a:t>
            </a:r>
            <a:r>
              <a:rPr lang="de-CH" sz="1600" dirty="0" smtClean="0"/>
              <a:t>gebuchten Nächtigungen. </a:t>
            </a:r>
            <a:r>
              <a:rPr lang="de-CH" sz="1600" dirty="0" smtClean="0"/>
              <a:t>Lediglich die international ausgerichteten Tourismusorte </a:t>
            </a:r>
            <a:r>
              <a:rPr lang="de-CH" sz="1600" dirty="0" smtClean="0"/>
              <a:t>erwarten das </a:t>
            </a:r>
            <a:r>
              <a:rPr lang="de-CH" sz="1600" dirty="0" smtClean="0"/>
              <a:t>rückläufige Inlandgeschäft mit der höheren Nachfrage ausländischer Gäste kompensieren zu können.</a:t>
            </a:r>
          </a:p>
          <a:p>
            <a:pPr marL="285750" indent="-285750" algn="just">
              <a:buFont typeface="Arial" panose="020B0604020202020204" pitchFamily="34" charset="0"/>
              <a:buChar char="•"/>
            </a:pPr>
            <a:endParaRPr lang="de-CH" sz="1600" dirty="0"/>
          </a:p>
          <a:p>
            <a:pPr marL="285750" indent="-285750" algn="just">
              <a:buFont typeface="Arial" panose="020B0604020202020204" pitchFamily="34" charset="0"/>
              <a:buChar char="•"/>
            </a:pPr>
            <a:r>
              <a:rPr lang="de-CH" sz="1600" dirty="0" smtClean="0"/>
              <a:t>Die Rekrutierungsschwierigkeiten bei den Fach- und Hilfskräften halten an. Auch für die kommende Sommersaison </a:t>
            </a:r>
            <a:r>
              <a:rPr lang="de-CH" sz="1600" dirty="0" smtClean="0"/>
              <a:t>prognostizieren </a:t>
            </a:r>
            <a:r>
              <a:rPr lang="de-CH" sz="1600" dirty="0" smtClean="0"/>
              <a:t>die </a:t>
            </a:r>
            <a:r>
              <a:rPr lang="de-CH" sz="1600" dirty="0" smtClean="0"/>
              <a:t>Betriebe mit einem </a:t>
            </a:r>
            <a:r>
              <a:rPr lang="de-CH" sz="1600" dirty="0" smtClean="0"/>
              <a:t>Unterbestand von knapp 10% bei den Fachkräften und 6.7% bei den Hilfskräften in die Saison zu starten.</a:t>
            </a:r>
          </a:p>
          <a:p>
            <a:pPr marL="285750" indent="-285750" algn="just">
              <a:buFont typeface="Arial" panose="020B0604020202020204" pitchFamily="34" charset="0"/>
              <a:buChar char="•"/>
            </a:pPr>
            <a:endParaRPr lang="de-CH" sz="1600" dirty="0"/>
          </a:p>
          <a:p>
            <a:pPr marL="285750" indent="-285750" algn="just">
              <a:buFont typeface="Arial" panose="020B0604020202020204" pitchFamily="34" charset="0"/>
              <a:buChar char="•"/>
            </a:pPr>
            <a:r>
              <a:rPr lang="de-CH" sz="1600" dirty="0" smtClean="0"/>
              <a:t>In den meisten Sektionen von </a:t>
            </a:r>
            <a:r>
              <a:rPr lang="de-CH" sz="1600" dirty="0" err="1" smtClean="0"/>
              <a:t>HotellerieSuisse</a:t>
            </a:r>
            <a:r>
              <a:rPr lang="de-CH" sz="1600" dirty="0" smtClean="0"/>
              <a:t> Graubünden wird eine moderate Preissteigerung bei den Übernachtungsangeboten erwartet. Einerseits ist diese generiert durch die höheren Gestehungskosten, andererseits durch die veränderte Nachfrage.</a:t>
            </a:r>
            <a:endParaRPr lang="de-CH" sz="1600" dirty="0"/>
          </a:p>
        </p:txBody>
      </p:sp>
      <p:sp>
        <p:nvSpPr>
          <p:cNvPr id="4" name="Foliennummernplatzhalter 3"/>
          <p:cNvSpPr>
            <a:spLocks noGrp="1"/>
          </p:cNvSpPr>
          <p:nvPr>
            <p:ph type="sldNum" sz="quarter" idx="10"/>
          </p:nvPr>
        </p:nvSpPr>
        <p:spPr/>
        <p:txBody>
          <a:bodyPr/>
          <a:lstStyle/>
          <a:p>
            <a:pPr>
              <a:defRPr/>
            </a:pPr>
            <a:fld id="{F266E1FD-AFE3-49D9-83AE-F329511EC0A1}" type="slidenum">
              <a:rPr lang="de-CH" altLang="de-DE" smtClean="0"/>
              <a:pPr>
                <a:defRPr/>
              </a:pPr>
              <a:t>8</a:t>
            </a:fld>
            <a:endParaRPr lang="de-CH" altLang="de-DE" dirty="0"/>
          </a:p>
        </p:txBody>
      </p:sp>
    </p:spTree>
    <p:extLst>
      <p:ext uri="{BB962C8B-B14F-4D97-AF65-F5344CB8AC3E}">
        <p14:creationId xmlns:p14="http://schemas.microsoft.com/office/powerpoint/2010/main" val="1487728566"/>
      </p:ext>
    </p:extLst>
  </p:cSld>
  <p:clrMapOvr>
    <a:masterClrMapping/>
  </p:clrMapOvr>
  <p:timing>
    <p:tnLst>
      <p:par>
        <p:cTn id="1" dur="indefinite" restart="never" nodeType="tmRoot"/>
      </p:par>
    </p:tnLst>
  </p:timing>
</p:sld>
</file>

<file path=ppt/theme/theme1.xml><?xml version="1.0" encoding="utf-8"?>
<a:theme xmlns:a="http://schemas.openxmlformats.org/drawingml/2006/main" name="AWT-Vorlage">
  <a:themeElements>
    <a:clrScheme name="1_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CH" sz="3000" b="1"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CH" sz="3000" b="1" i="0" u="none" strike="noStrike" cap="none" normalizeH="0" baseline="0" smtClean="0">
            <a:ln>
              <a:noFill/>
            </a:ln>
            <a:solidFill>
              <a:schemeClr val="tx2"/>
            </a:solidFill>
            <a:effectLst/>
            <a:latin typeface="Arial" charset="0"/>
          </a:defRPr>
        </a:defPPr>
      </a:lstStyle>
    </a:lnDef>
  </a:objectDefaults>
  <a:extraClrSchemeLst>
    <a:extraClrScheme>
      <a:clrScheme name="1_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CH" sz="3000" b="1"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CH" sz="3000" b="1" i="0" u="none" strike="noStrike" cap="none" normalizeH="0" baseline="0" smtClean="0">
            <a:ln>
              <a:noFill/>
            </a:ln>
            <a:solidFill>
              <a:schemeClr val="tx2"/>
            </a:solidFill>
            <a:effectLst/>
            <a:latin typeface="Arial"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AWT-Vorlage</Template>
  <TotalTime>0</TotalTime>
  <Words>1027</Words>
  <Application>Microsoft Office PowerPoint</Application>
  <PresentationFormat>Bildschirmpräsentation (4:3)</PresentationFormat>
  <Paragraphs>73</Paragraphs>
  <Slides>8</Slides>
  <Notes>0</Notes>
  <HiddenSlides>0</HiddenSlides>
  <MMClips>0</MMClips>
  <ScaleCrop>false</ScaleCrop>
  <HeadingPairs>
    <vt:vector size="8" baseType="variant">
      <vt:variant>
        <vt:lpstr>Verwendete Schriftarten</vt:lpstr>
      </vt:variant>
      <vt:variant>
        <vt:i4>2</vt:i4>
      </vt:variant>
      <vt:variant>
        <vt:lpstr>Design</vt:lpstr>
      </vt:variant>
      <vt:variant>
        <vt:i4>2</vt:i4>
      </vt:variant>
      <vt:variant>
        <vt:lpstr>Eingebettete OLE-Server</vt:lpstr>
      </vt:variant>
      <vt:variant>
        <vt:i4>1</vt:i4>
      </vt:variant>
      <vt:variant>
        <vt:lpstr>Folientitel</vt:lpstr>
      </vt:variant>
      <vt:variant>
        <vt:i4>8</vt:i4>
      </vt:variant>
    </vt:vector>
  </HeadingPairs>
  <TitlesOfParts>
    <vt:vector size="13" baseType="lpstr">
      <vt:lpstr>Arial</vt:lpstr>
      <vt:lpstr>Symbol</vt:lpstr>
      <vt:lpstr>AWT-Vorlage</vt:lpstr>
      <vt:lpstr>Benutzerdefiniertes Design</vt:lpstr>
      <vt:lpstr>Photo Editor-Foto</vt:lpstr>
      <vt:lpstr>Bündner Hotellerie: Entwicklung der Nachfrage in der Wintersaison 2021/22 und Ausblick auf den Sommer 2022  18. Blitzumfrage bei Vorstandsmitgliedern HSGR vom 30. Mai 2022</vt:lpstr>
      <vt:lpstr>Ziel und Design der Umfrage 18 </vt:lpstr>
      <vt:lpstr>Frage 1: Geschäftsverlauf Wintersaison 2021/22</vt:lpstr>
      <vt:lpstr>Frage 2: Prognose Buchungsstand Sommersaison 2022</vt:lpstr>
      <vt:lpstr>Frage 3a: Rekrutierungsschwierigkeiten Fachkräfte</vt:lpstr>
      <vt:lpstr>Frage 3b: Rekrutierungsschwierigkeiten Hilfskräfte</vt:lpstr>
      <vt:lpstr>Frage 4: Preisanstieg Übernachtungspreise</vt:lpstr>
      <vt:lpstr>Fazit</vt:lpstr>
    </vt:vector>
  </TitlesOfParts>
  <Company>Kantonale Verwaltung Graubünden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Bündner Hotellerie: Buchungsstand und Erwartungen für Sommersaison 2020</dc:title>
  <dc:creator>Casanova Patrick</dc:creator>
  <cp:lastModifiedBy>Stricker Luzius</cp:lastModifiedBy>
  <cp:revision>199</cp:revision>
  <cp:lastPrinted>2020-12-23T13:27:07Z</cp:lastPrinted>
  <dcterms:created xsi:type="dcterms:W3CDTF">2020-05-11T12:56:13Z</dcterms:created>
  <dcterms:modified xsi:type="dcterms:W3CDTF">2022-06-08T13:17:58Z</dcterms:modified>
</cp:coreProperties>
</file>