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71" r:id="rId3"/>
    <p:sldId id="339" r:id="rId4"/>
    <p:sldId id="340" r:id="rId5"/>
    <p:sldId id="341" r:id="rId6"/>
    <p:sldId id="274" r:id="rId7"/>
    <p:sldId id="284" r:id="rId8"/>
    <p:sldId id="296" r:id="rId9"/>
    <p:sldId id="302" r:id="rId10"/>
    <p:sldId id="360" r:id="rId11"/>
    <p:sldId id="303" r:id="rId12"/>
    <p:sldId id="304" r:id="rId13"/>
    <p:sldId id="305" r:id="rId14"/>
    <p:sldId id="320" r:id="rId15"/>
    <p:sldId id="306" r:id="rId16"/>
    <p:sldId id="380" r:id="rId17"/>
    <p:sldId id="379" r:id="rId18"/>
    <p:sldId id="308" r:id="rId19"/>
    <p:sldId id="309" r:id="rId20"/>
    <p:sldId id="310" r:id="rId21"/>
    <p:sldId id="381" r:id="rId22"/>
    <p:sldId id="321" r:id="rId23"/>
    <p:sldId id="323" r:id="rId24"/>
    <p:sldId id="322" r:id="rId25"/>
    <p:sldId id="313" r:id="rId26"/>
    <p:sldId id="318" r:id="rId27"/>
    <p:sldId id="382" r:id="rId28"/>
    <p:sldId id="319" r:id="rId29"/>
    <p:sldId id="378" r:id="rId30"/>
    <p:sldId id="317" r:id="rId31"/>
    <p:sldId id="324" r:id="rId32"/>
    <p:sldId id="342" r:id="rId33"/>
    <p:sldId id="365" r:id="rId34"/>
    <p:sldId id="366" r:id="rId35"/>
    <p:sldId id="367" r:id="rId36"/>
    <p:sldId id="368" r:id="rId37"/>
    <p:sldId id="370" r:id="rId38"/>
    <p:sldId id="371" r:id="rId39"/>
    <p:sldId id="372" r:id="rId40"/>
    <p:sldId id="373" r:id="rId41"/>
    <p:sldId id="344" r:id="rId42"/>
    <p:sldId id="345" r:id="rId43"/>
    <p:sldId id="347" r:id="rId44"/>
    <p:sldId id="349" r:id="rId45"/>
  </p:sldIdLst>
  <p:sldSz cx="9144000" cy="6858000" type="screen4x3"/>
  <p:notesSz cx="6799263" cy="9929813"/>
  <p:defaultTextStyle>
    <a:defPPr>
      <a:defRPr lang="de-DE"/>
    </a:defPPr>
    <a:lvl1pPr marL="0" algn="l" defTabSz="914400" rtl="0" eaLnBrk="1" latinLnBrk="0" hangingPunct="1">
      <a:spcAft>
        <a:spcPts val="300"/>
      </a:spcAft>
      <a:defRPr sz="16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3pPr>
    <a:lvl4pPr marL="230400" indent="-230400" algn="l" defTabSz="914400" rtl="0" eaLnBrk="1" latinLnBrk="0" hangingPunct="1">
      <a:lnSpc>
        <a:spcPct val="100000"/>
      </a:lnSpc>
      <a:spcBef>
        <a:spcPts val="0"/>
      </a:spcBef>
      <a:spcAft>
        <a:spcPts val="300"/>
      </a:spcAft>
      <a:buClrTx/>
      <a:buFont typeface="+mj-lt"/>
      <a:buAutoNum type="arabicPeriod"/>
      <a:defRPr sz="16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5pPr>
    <a:lvl6pPr marL="0" algn="l" defTabSz="914400" rtl="0" eaLnBrk="1" latinLnBrk="0" hangingPunct="1">
      <a:spcAft>
        <a:spcPts val="300"/>
      </a:spcAft>
      <a:defRPr sz="1600" kern="1200">
        <a:solidFill>
          <a:schemeClr val="tx1"/>
        </a:solidFill>
        <a:latin typeface="+mn-lt"/>
        <a:ea typeface="+mn-ea"/>
        <a:cs typeface="+mn-cs"/>
      </a:defRPr>
    </a:lvl6pPr>
    <a:lvl7pPr marL="0" algn="l" defTabSz="914400" rtl="0" eaLnBrk="1" latinLnBrk="0" hangingPunct="1">
      <a:spcAft>
        <a:spcPts val="300"/>
      </a:spcAft>
      <a:defRPr sz="1600" kern="1200">
        <a:solidFill>
          <a:schemeClr val="tx1"/>
        </a:solidFill>
        <a:latin typeface="+mn-lt"/>
        <a:ea typeface="+mn-ea"/>
        <a:cs typeface="+mn-cs"/>
      </a:defRPr>
    </a:lvl7pPr>
    <a:lvl8pPr marL="0" algn="l" defTabSz="914400" rtl="0" eaLnBrk="1" latinLnBrk="0" hangingPunct="1">
      <a:spcAft>
        <a:spcPts val="300"/>
      </a:spcAft>
      <a:defRPr sz="1600" kern="1200">
        <a:solidFill>
          <a:schemeClr val="tx1"/>
        </a:solidFill>
        <a:latin typeface="+mn-lt"/>
        <a:ea typeface="+mn-ea"/>
        <a:cs typeface="+mn-cs"/>
      </a:defRPr>
    </a:lvl8pPr>
    <a:lvl9pPr marL="0" algn="l" defTabSz="914400" rtl="0" eaLnBrk="1" latinLnBrk="0" hangingPunct="1">
      <a:spcAft>
        <a:spcPts val="300"/>
      </a:spcAft>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9BB5595-9610-4B4D-9B30-C7D0DF0947EC}">
          <p14:sldIdLst>
            <p14:sldId id="256"/>
            <p14:sldId id="271"/>
            <p14:sldId id="339"/>
            <p14:sldId id="340"/>
            <p14:sldId id="341"/>
            <p14:sldId id="274"/>
            <p14:sldId id="284"/>
            <p14:sldId id="296"/>
            <p14:sldId id="302"/>
            <p14:sldId id="360"/>
            <p14:sldId id="303"/>
            <p14:sldId id="304"/>
            <p14:sldId id="305"/>
            <p14:sldId id="320"/>
            <p14:sldId id="306"/>
            <p14:sldId id="380"/>
            <p14:sldId id="379"/>
            <p14:sldId id="308"/>
            <p14:sldId id="309"/>
            <p14:sldId id="310"/>
            <p14:sldId id="381"/>
            <p14:sldId id="321"/>
            <p14:sldId id="323"/>
            <p14:sldId id="322"/>
            <p14:sldId id="313"/>
            <p14:sldId id="318"/>
            <p14:sldId id="382"/>
            <p14:sldId id="319"/>
            <p14:sldId id="378"/>
            <p14:sldId id="317"/>
            <p14:sldId id="324"/>
            <p14:sldId id="342"/>
          </p14:sldIdLst>
        </p14:section>
        <p14:section name="4. Betriebliche Massnahmen (1/2)" id="{BD19667E-D01D-4043-965E-8A7E732D9E5B}">
          <p14:sldIdLst>
            <p14:sldId id="365"/>
            <p14:sldId id="366"/>
            <p14:sldId id="367"/>
            <p14:sldId id="368"/>
          </p14:sldIdLst>
        </p14:section>
        <p14:section name="5. Staatliche Unterstützungsmassnahmen (5/8)" id="{3F6CAA24-3F9E-415B-BD2E-B41060483871}">
          <p14:sldIdLst>
            <p14:sldId id="370"/>
            <p14:sldId id="371"/>
            <p14:sldId id="372"/>
            <p14:sldId id="373"/>
          </p14:sldIdLst>
        </p14:section>
        <p14:section name="5. Staatliche Unterstützungsmassnahmen (7/8)" id="{D09D41C8-0078-4AF8-AB83-5D470D077A1C}">
          <p14:sldIdLst>
            <p14:sldId id="344"/>
            <p14:sldId id="345"/>
            <p14:sldId id="347"/>
            <p14:sldId id="349"/>
          </p14:sldIdLst>
        </p14:section>
      </p14:sectionLst>
    </p:ext>
    <p:ext uri="{EFAFB233-063F-42B5-8137-9DF3F51BA10A}">
      <p15:sldGuideLst xmlns:p15="http://schemas.microsoft.com/office/powerpoint/2012/main">
        <p15:guide id="1" orient="horz" pos="22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us Blumenthal" initials="MB" lastIdx="28" clrIdx="0">
    <p:extLst>
      <p:ext uri="{19B8F6BF-5375-455C-9EA6-DF929625EA0E}">
        <p15:presenceInfo xmlns:p15="http://schemas.microsoft.com/office/powerpoint/2012/main" userId="015a31eaa1ad8a46" providerId="Windows Live"/>
      </p:ext>
    </p:extLst>
  </p:cmAuthor>
  <p:cmAuthor id="2" name="Gabriel Chavanne" initials="GC" lastIdx="1" clrIdx="1">
    <p:extLst>
      <p:ext uri="{19B8F6BF-5375-455C-9EA6-DF929625EA0E}">
        <p15:presenceInfo xmlns:p15="http://schemas.microsoft.com/office/powerpoint/2012/main" userId="S-1-5-21-1254664957-3112799601-1622701113-1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1E10"/>
    <a:srgbClr val="A53535"/>
    <a:srgbClr val="A43E36"/>
    <a:srgbClr val="F2F2F2"/>
    <a:srgbClr val="C5B9B9"/>
    <a:srgbClr val="A5300F"/>
    <a:srgbClr val="986868"/>
    <a:srgbClr val="881616"/>
    <a:srgbClr val="B73535"/>
    <a:srgbClr val="D3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FA6DF54-55BC-4CF1-B9E0-FD424D1B5082}">
  <a:tblStyle styleId="{CFA6DF54-55BC-4CF1-B9E0-FD424D1B5082}" styleName="HC-Table">
    <a:wholeTbl>
      <a:tcTxStyle>
        <a:fontRef idx="minor">
          <a:schemeClr val="tx1"/>
        </a:fontRef>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30000" cmpd="sng">
              <a:solidFill>
                <a:schemeClr val="lt1"/>
              </a:solidFill>
            </a:ln>
          </a:insideH>
          <a:insideV>
            <a:ln w="30000" cmpd="sng">
              <a:solidFill>
                <a:schemeClr val="lt1"/>
              </a:solidFill>
            </a:ln>
          </a:insideV>
        </a:tcBdr>
        <a:fill>
          <a:solidFill>
            <a:schemeClr val="bg1">
              <a:lumMod val="95000"/>
            </a:schemeClr>
          </a:solidFill>
        </a:fill>
      </a:tcStyle>
    </a:wholeTbl>
    <a:band1H>
      <a:tcStyle>
        <a:tcBdr/>
        <a:fill>
          <a:solidFill>
            <a:schemeClr val="bg1">
              <a:lumMod val="95000"/>
            </a:schemeClr>
          </a:solidFill>
        </a:fill>
      </a:tcStyle>
    </a:band1H>
    <a:band2H>
      <a:tcStyle>
        <a:tcBdr/>
        <a:fill>
          <a:solidFill>
            <a:schemeClr val="bg1">
              <a:lumMod val="85000"/>
            </a:schemeClr>
          </a:solidFill>
        </a:fill>
      </a:tcStyle>
    </a:band2H>
    <a:band1V>
      <a:tcStyle>
        <a:tcBdr/>
        <a:fill>
          <a:solidFill>
            <a:schemeClr val="bg1">
              <a:lumMod val="95000"/>
            </a:schemeClr>
          </a:solidFill>
        </a:fill>
      </a:tcStyle>
    </a:band1V>
    <a:band2V>
      <a:tcStyle>
        <a:tcBdr/>
        <a:fill>
          <a:solidFill>
            <a:schemeClr val="bg1">
              <a:lumMod val="85000"/>
            </a:schemeClr>
          </a:solidFill>
        </a:fill>
      </a:tcStyle>
    </a:band2V>
    <a:lastCol>
      <a:tcTxStyle b="on">
        <a:fontRef idx="minor">
          <a:prstClr val="black"/>
        </a:fontRef>
        <a:schemeClr val="lt1"/>
      </a:tcTxStyle>
      <a:tcStyle>
        <a:tcBdr>
          <a:left>
            <a:ln w="60000" cmpd="sng">
              <a:solidFill>
                <a:schemeClr val="lt1"/>
              </a:solidFill>
            </a:ln>
          </a:left>
        </a:tcBdr>
        <a:fill>
          <a:solidFill>
            <a:schemeClr val="dk2">
              <a:alpha val="100000"/>
            </a:schemeClr>
          </a:solidFill>
        </a:fill>
      </a:tcStyle>
    </a:lastCol>
    <a:firstCol>
      <a:tcTxStyle b="on">
        <a:fontRef idx="minor">
          <a:prstClr val="black"/>
        </a:fontRef>
        <a:schemeClr val="lt1"/>
      </a:tcTxStyle>
      <a:tcStyle>
        <a:tcBdr>
          <a:right>
            <a:ln w="60000" cmpd="sng">
              <a:solidFill>
                <a:schemeClr val="lt1"/>
              </a:solidFill>
            </a:ln>
          </a:right>
        </a:tcBdr>
        <a:fill>
          <a:solidFill>
            <a:schemeClr val="dk2">
              <a:alpha val="100000"/>
            </a:schemeClr>
          </a:solidFill>
        </a:fill>
      </a:tcStyle>
    </a:firstCol>
    <a:lastRow>
      <a:tcTxStyle b="on">
        <a:fontRef idx="minor">
          <a:prstClr val="black"/>
        </a:fontRef>
        <a:schemeClr val="tx1"/>
      </a:tcTxStyle>
      <a:tcStyle>
        <a:tcBdr>
          <a:top>
            <a:ln w="60000" cmpd="sng">
              <a:solidFill>
                <a:schemeClr val="lt1"/>
              </a:solidFill>
            </a:ln>
          </a:top>
        </a:tcBdr>
      </a:tcStyle>
    </a:lastRow>
    <a:firstRow>
      <a:tcTxStyle b="on">
        <a:fontRef idx="minor">
          <a:prstClr val="black"/>
        </a:fontRef>
        <a:schemeClr val="lt1"/>
      </a:tcTxStyle>
      <a:tcStyle>
        <a:tcBdr>
          <a:bottom>
            <a:ln w="60000" cmpd="sng">
              <a:solidFill>
                <a:schemeClr val="lt1"/>
              </a:solidFill>
            </a:ln>
          </a:bottom>
        </a:tcBdr>
        <a:fill>
          <a:solidFill>
            <a:schemeClr val="dk2">
              <a:alpha val="10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465" autoAdjust="0"/>
    <p:restoredTop sz="93945" autoAdjust="0"/>
  </p:normalViewPr>
  <p:slideViewPr>
    <p:cSldViewPr showGuides="1">
      <p:cViewPr varScale="1">
        <p:scale>
          <a:sx n="131" d="100"/>
          <a:sy n="131" d="100"/>
        </p:scale>
        <p:origin x="592" y="80"/>
      </p:cViewPr>
      <p:guideLst>
        <p:guide orient="horz" pos="2296"/>
        <p:guide pos="2880"/>
      </p:guideLst>
    </p:cSldViewPr>
  </p:slideViewPr>
  <p:notesTextViewPr>
    <p:cViewPr>
      <p:scale>
        <a:sx n="1" d="1"/>
        <a:sy n="1" d="1"/>
      </p:scale>
      <p:origin x="0" y="0"/>
    </p:cViewPr>
  </p:notesTextViewPr>
  <p:notesViewPr>
    <p:cSldViewPr showGuides="1">
      <p:cViewPr varScale="1">
        <p:scale>
          <a:sx n="99" d="100"/>
          <a:sy n="99" d="100"/>
        </p:scale>
        <p:origin x="350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E323E2-739F-476C-A603-0452454F3726}"/>
              </a:ext>
            </a:extLst>
          </p:cNvPr>
          <p:cNvSpPr>
            <a:spLocks noGrp="1"/>
          </p:cNvSpPr>
          <p:nvPr>
            <p:ph type="hdr" sz="quarter"/>
          </p:nvPr>
        </p:nvSpPr>
        <p:spPr>
          <a:xfrm>
            <a:off x="1115111" y="290764"/>
            <a:ext cx="4569041" cy="312750"/>
          </a:xfrm>
          <a:prstGeom prst="rect">
            <a:avLst/>
          </a:prstGeom>
        </p:spPr>
        <p:txBody>
          <a:bodyPr vert="horz" lIns="0" tIns="0" rIns="0" bIns="0" rtlCol="0"/>
          <a:lstStyle>
            <a:lvl1pPr algn="l">
              <a:defRPr sz="1200"/>
            </a:lvl1pPr>
          </a:lstStyle>
          <a:p>
            <a:endParaRPr lang="de-CH" sz="1000" dirty="0"/>
          </a:p>
        </p:txBody>
      </p:sp>
      <p:sp>
        <p:nvSpPr>
          <p:cNvPr id="4" name="Footer Placeholder 3">
            <a:extLst>
              <a:ext uri="{FF2B5EF4-FFF2-40B4-BE49-F238E27FC236}">
                <a16:creationId xmlns:a16="http://schemas.microsoft.com/office/drawing/2014/main" id="{9BB87356-D2B4-4B2C-8456-8FB1EF383D1A}"/>
              </a:ext>
            </a:extLst>
          </p:cNvPr>
          <p:cNvSpPr>
            <a:spLocks noGrp="1"/>
          </p:cNvSpPr>
          <p:nvPr>
            <p:ph type="ftr" sz="quarter" idx="2"/>
          </p:nvPr>
        </p:nvSpPr>
        <p:spPr>
          <a:xfrm>
            <a:off x="1115111" y="9300780"/>
            <a:ext cx="3997911" cy="312750"/>
          </a:xfrm>
          <a:prstGeom prst="rect">
            <a:avLst/>
          </a:prstGeom>
        </p:spPr>
        <p:txBody>
          <a:bodyPr vert="horz" lIns="0" tIns="0" rIns="0" bIns="0" rtlCol="0" anchor="b"/>
          <a:lstStyle>
            <a:lvl1pPr algn="l">
              <a:defRPr sz="1200"/>
            </a:lvl1pPr>
          </a:lstStyle>
          <a:p>
            <a:endParaRPr lang="de-CH" sz="1000"/>
          </a:p>
        </p:txBody>
      </p:sp>
      <p:sp>
        <p:nvSpPr>
          <p:cNvPr id="5" name="Slide Number Placeholder 4">
            <a:extLst>
              <a:ext uri="{FF2B5EF4-FFF2-40B4-BE49-F238E27FC236}">
                <a16:creationId xmlns:a16="http://schemas.microsoft.com/office/drawing/2014/main" id="{BF47F27E-0AD9-493F-A0F8-E1B8502EF48A}"/>
              </a:ext>
            </a:extLst>
          </p:cNvPr>
          <p:cNvSpPr>
            <a:spLocks noGrp="1"/>
          </p:cNvSpPr>
          <p:nvPr>
            <p:ph type="sldNum" sz="quarter" idx="3"/>
          </p:nvPr>
        </p:nvSpPr>
        <p:spPr>
          <a:xfrm>
            <a:off x="5327196" y="9300780"/>
            <a:ext cx="356956" cy="312750"/>
          </a:xfrm>
          <a:prstGeom prst="rect">
            <a:avLst/>
          </a:prstGeom>
        </p:spPr>
        <p:txBody>
          <a:bodyPr vert="horz" lIns="0" tIns="0" rIns="0" bIns="0" rtlCol="0" anchor="b"/>
          <a:lstStyle>
            <a:lvl1pPr algn="r">
              <a:defRPr sz="1200"/>
            </a:lvl1pPr>
          </a:lstStyle>
          <a:p>
            <a:fld id="{6C97E660-2A49-4E5D-B342-F724E37EC6BE}" type="slidenum">
              <a:rPr lang="de-CH" sz="1000" smtClean="0"/>
              <a:t>‹Nr.›</a:t>
            </a:fld>
            <a:endParaRPr lang="de-CH" sz="1000" dirty="0"/>
          </a:p>
        </p:txBody>
      </p:sp>
    </p:spTree>
    <p:extLst>
      <p:ext uri="{BB962C8B-B14F-4D97-AF65-F5344CB8AC3E}">
        <p14:creationId xmlns:p14="http://schemas.microsoft.com/office/powerpoint/2010/main" val="317013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79927" y="285843"/>
            <a:ext cx="5439410" cy="378273"/>
          </a:xfrm>
          <a:prstGeom prst="rect">
            <a:avLst/>
          </a:prstGeom>
        </p:spPr>
        <p:txBody>
          <a:bodyPr vert="horz" lIns="0" tIns="0" rIns="0" bIns="0" rtlCol="0"/>
          <a:lstStyle>
            <a:lvl1pPr algn="l">
              <a:defRPr sz="1000"/>
            </a:lvl1pPr>
          </a:lstStyle>
          <a:p>
            <a:endParaRPr lang="de-CH" dirty="0"/>
          </a:p>
        </p:txBody>
      </p:sp>
      <p:sp>
        <p:nvSpPr>
          <p:cNvPr id="3" name="Date Placeholder 2"/>
          <p:cNvSpPr>
            <a:spLocks noGrp="1"/>
          </p:cNvSpPr>
          <p:nvPr>
            <p:ph type="dt" idx="1"/>
          </p:nvPr>
        </p:nvSpPr>
        <p:spPr>
          <a:xfrm>
            <a:off x="4256327" y="9418392"/>
            <a:ext cx="1183084" cy="312750"/>
          </a:xfrm>
          <a:prstGeom prst="rect">
            <a:avLst/>
          </a:prstGeom>
        </p:spPr>
        <p:txBody>
          <a:bodyPr vert="horz" lIns="0" tIns="0" rIns="0" bIns="0" rtlCol="0" anchor="t" anchorCtr="0"/>
          <a:lstStyle>
            <a:lvl1pPr algn="r">
              <a:defRPr sz="1000"/>
            </a:lvl1pPr>
          </a:lstStyle>
          <a:p>
            <a:fld id="{B77D2688-68DA-4960-89D5-07D77FC52819}" type="datetimeFigureOut">
              <a:rPr lang="de-CH" smtClean="0"/>
              <a:pPr/>
              <a:t>10.02.2021</a:t>
            </a:fld>
            <a:endParaRPr lang="de-CH" dirty="0"/>
          </a:p>
        </p:txBody>
      </p:sp>
      <p:sp>
        <p:nvSpPr>
          <p:cNvPr id="4" name="Slide Image Placeholder 3"/>
          <p:cNvSpPr>
            <a:spLocks noGrp="1" noRot="1" noChangeAspect="1"/>
          </p:cNvSpPr>
          <p:nvPr>
            <p:ph type="sldImg" idx="2"/>
          </p:nvPr>
        </p:nvSpPr>
        <p:spPr>
          <a:xfrm>
            <a:off x="420688" y="809625"/>
            <a:ext cx="5957887" cy="4468813"/>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79927" y="5434029"/>
            <a:ext cx="5439410" cy="3909864"/>
          </a:xfrm>
          <a:prstGeom prst="rect">
            <a:avLst/>
          </a:prstGeom>
        </p:spPr>
        <p:txBody>
          <a:bodyPr vert="horz" lIns="0" tIns="0" rIns="0" bIns="0" rtlCol="0"/>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oter Placeholder 5"/>
          <p:cNvSpPr>
            <a:spLocks noGrp="1"/>
          </p:cNvSpPr>
          <p:nvPr>
            <p:ph type="ftr" sz="quarter" idx="4"/>
          </p:nvPr>
        </p:nvSpPr>
        <p:spPr>
          <a:xfrm>
            <a:off x="679926" y="9422124"/>
            <a:ext cx="3419258" cy="312750"/>
          </a:xfrm>
          <a:prstGeom prst="rect">
            <a:avLst/>
          </a:prstGeom>
        </p:spPr>
        <p:txBody>
          <a:bodyPr vert="horz" lIns="0" tIns="0" rIns="0" bIns="0" rtlCol="0" anchor="t" anchorCtr="0"/>
          <a:lstStyle>
            <a:lvl1pPr algn="l">
              <a:defRPr sz="1000"/>
            </a:lvl1pPr>
          </a:lstStyle>
          <a:p>
            <a:endParaRPr lang="de-CH" dirty="0"/>
          </a:p>
        </p:txBody>
      </p:sp>
      <p:sp>
        <p:nvSpPr>
          <p:cNvPr id="7" name="Slide Number Placeholder 6"/>
          <p:cNvSpPr>
            <a:spLocks noGrp="1"/>
          </p:cNvSpPr>
          <p:nvPr>
            <p:ph type="sldNum" sz="quarter" idx="5"/>
          </p:nvPr>
        </p:nvSpPr>
        <p:spPr>
          <a:xfrm>
            <a:off x="5596553" y="9418392"/>
            <a:ext cx="522784" cy="312750"/>
          </a:xfrm>
          <a:prstGeom prst="rect">
            <a:avLst/>
          </a:prstGeom>
        </p:spPr>
        <p:txBody>
          <a:bodyPr vert="horz" lIns="0" tIns="0" rIns="0" bIns="0" rtlCol="0" anchor="t" anchorCtr="0"/>
          <a:lstStyle>
            <a:lvl1pPr algn="r">
              <a:defRPr sz="1000"/>
            </a:lvl1pPr>
          </a:lstStyle>
          <a:p>
            <a:fld id="{E2B0D6B8-0B7F-4E72-AFC4-B09A39E7195E}" type="slidenum">
              <a:rPr lang="de-CH" smtClean="0"/>
              <a:pPr/>
              <a:t>‹Nr.›</a:t>
            </a:fld>
            <a:endParaRPr lang="de-CH" dirty="0"/>
          </a:p>
        </p:txBody>
      </p:sp>
    </p:spTree>
    <p:extLst>
      <p:ext uri="{BB962C8B-B14F-4D97-AF65-F5344CB8AC3E}">
        <p14:creationId xmlns:p14="http://schemas.microsoft.com/office/powerpoint/2010/main" val="213231721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180975" indent="-180975"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80975"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542925" indent="-180975"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712788" indent="-169863"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42"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E1A4240-6C76-406F-9618-4F0956FBE094}"/>
              </a:ext>
            </a:extLst>
          </p:cNvPr>
          <p:cNvSpPr>
            <a:spLocks noGrp="1"/>
          </p:cNvSpPr>
          <p:nvPr>
            <p:ph type="pic" sz="quarter" idx="10"/>
          </p:nvPr>
        </p:nvSpPr>
        <p:spPr>
          <a:xfrm>
            <a:off x="395536" y="1268760"/>
            <a:ext cx="8352926" cy="4536504"/>
          </a:xfrm>
        </p:spPr>
        <p:txBody>
          <a:bodyPr anchor="ctr" anchorCtr="1"/>
          <a:lstStyle>
            <a:lvl1pPr marL="0" indent="0" algn="ctr">
              <a:buNone/>
              <a:defRPr/>
            </a:lvl1pPr>
          </a:lstStyle>
          <a:p>
            <a:r>
              <a:rPr lang="de-DE"/>
              <a:t>Bild durch Klicken auf Symbol hinzufügen</a:t>
            </a:r>
            <a:endParaRPr lang="de-CH" dirty="0"/>
          </a:p>
        </p:txBody>
      </p:sp>
      <p:sp>
        <p:nvSpPr>
          <p:cNvPr id="2" name="Title 1">
            <a:extLst>
              <a:ext uri="{FF2B5EF4-FFF2-40B4-BE49-F238E27FC236}">
                <a16:creationId xmlns:a16="http://schemas.microsoft.com/office/drawing/2014/main" id="{A55D5A8A-7314-4FCC-9D4D-BFAD2987FAF1}"/>
              </a:ext>
            </a:extLst>
          </p:cNvPr>
          <p:cNvSpPr>
            <a:spLocks noGrp="1"/>
          </p:cNvSpPr>
          <p:nvPr>
            <p:ph type="ctrTitle"/>
          </p:nvPr>
        </p:nvSpPr>
        <p:spPr>
          <a:xfrm>
            <a:off x="2555625" y="2012651"/>
            <a:ext cx="6192837" cy="552253"/>
          </a:xfrm>
          <a:solidFill>
            <a:schemeClr val="bg1">
              <a:alpha val="70000"/>
            </a:schemeClr>
          </a:solidFill>
        </p:spPr>
        <p:txBody>
          <a:bodyPr lIns="72000" tIns="72000" rIns="144000" bIns="36000" anchor="b">
            <a:spAutoFit/>
          </a:bodyPr>
          <a:lstStyle>
            <a:lvl1pPr algn="l">
              <a:defRPr sz="3200"/>
            </a:lvl1pPr>
          </a:lstStyle>
          <a:p>
            <a:r>
              <a:rPr lang="de-DE"/>
              <a:t>Titelmasterformat durch Klicken bearbeiten</a:t>
            </a:r>
            <a:endParaRPr lang="de-DE" dirty="0"/>
          </a:p>
        </p:txBody>
      </p:sp>
      <p:sp>
        <p:nvSpPr>
          <p:cNvPr id="3" name="Subtitle 2">
            <a:extLst>
              <a:ext uri="{FF2B5EF4-FFF2-40B4-BE49-F238E27FC236}">
                <a16:creationId xmlns:a16="http://schemas.microsoft.com/office/drawing/2014/main" id="{07F65485-65F2-4E36-AFF8-5849599C9228}"/>
              </a:ext>
            </a:extLst>
          </p:cNvPr>
          <p:cNvSpPr>
            <a:spLocks noGrp="1"/>
          </p:cNvSpPr>
          <p:nvPr>
            <p:ph type="subTitle" idx="1"/>
          </p:nvPr>
        </p:nvSpPr>
        <p:spPr>
          <a:xfrm>
            <a:off x="2555626" y="2646555"/>
            <a:ext cx="6192838" cy="422405"/>
          </a:xfrm>
          <a:solidFill>
            <a:schemeClr val="bg1">
              <a:alpha val="70000"/>
            </a:schemeClr>
          </a:solidFill>
        </p:spPr>
        <p:txBody>
          <a:bodyPr lIns="72000" tIns="72000" rIns="144000" bIns="72000">
            <a:spAutoFit/>
          </a:bodyPr>
          <a:lstStyle>
            <a:lvl1pPr marL="0" indent="0" algn="l">
              <a:spcAft>
                <a:spcPts val="1200"/>
              </a:spcAft>
              <a:buNone/>
              <a:defRPr sz="1800">
                <a:solidFill>
                  <a:schemeClr val="tx2"/>
                </a:solidFill>
              </a:defRPr>
            </a:lvl1pPr>
            <a:lvl2pPr marL="0" indent="0" algn="l">
              <a:spcAft>
                <a:spcPts val="600"/>
              </a:spcAft>
              <a:buNone/>
              <a:defRPr sz="16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2" name="Text Placeholder 11">
            <a:extLst>
              <a:ext uri="{FF2B5EF4-FFF2-40B4-BE49-F238E27FC236}">
                <a16:creationId xmlns:a16="http://schemas.microsoft.com/office/drawing/2014/main" id="{A59DDDAE-E6D3-4A16-B3F4-223174214B81}"/>
              </a:ext>
            </a:extLst>
          </p:cNvPr>
          <p:cNvSpPr>
            <a:spLocks noGrp="1"/>
          </p:cNvSpPr>
          <p:nvPr>
            <p:ph type="body" sz="quarter" idx="11"/>
          </p:nvPr>
        </p:nvSpPr>
        <p:spPr>
          <a:xfrm>
            <a:off x="398643" y="6525344"/>
            <a:ext cx="8349819" cy="288000"/>
          </a:xfrm>
        </p:spPr>
        <p:txBody>
          <a:bodyPr/>
          <a:lstStyle>
            <a:lvl1pPr marL="0" indent="0">
              <a:spcAft>
                <a:spcPts val="0"/>
              </a:spcAft>
              <a:buNone/>
              <a:defRPr sz="900">
                <a:solidFill>
                  <a:schemeClr val="tx2"/>
                </a:solidFill>
              </a:defRPr>
            </a:lvl1pPr>
            <a:lvl2pPr marL="0" indent="0">
              <a:spcAft>
                <a:spcPts val="0"/>
              </a:spcAft>
              <a:buNone/>
              <a:defRPr sz="900">
                <a:solidFill>
                  <a:schemeClr val="tx2"/>
                </a:solidFill>
              </a:defRPr>
            </a:lvl2pPr>
            <a:lvl3pPr marL="0" indent="0">
              <a:spcAft>
                <a:spcPts val="0"/>
              </a:spcAft>
              <a:buNone/>
              <a:defRPr sz="900">
                <a:solidFill>
                  <a:schemeClr val="tx2"/>
                </a:solidFill>
              </a:defRPr>
            </a:lvl3pPr>
            <a:lvl4pPr marL="0" indent="0">
              <a:spcAft>
                <a:spcPts val="0"/>
              </a:spcAft>
              <a:buFont typeface="Arial" panose="020B0604020202020204" pitchFamily="34" charset="0"/>
              <a:buNone/>
              <a:defRPr sz="900">
                <a:solidFill>
                  <a:schemeClr val="tx2"/>
                </a:solidFill>
              </a:defRPr>
            </a:lvl4pPr>
            <a:lvl5pPr marL="0" indent="0">
              <a:spcAft>
                <a:spcPts val="0"/>
              </a:spcAft>
              <a:buFont typeface="Arial" panose="020B0604020202020204" pitchFamily="34" charset="0"/>
              <a:buNone/>
              <a:defRPr sz="900">
                <a:solidFill>
                  <a:schemeClr val="tx2"/>
                </a:solidFill>
              </a:defRPr>
            </a:lvl5pPr>
          </a:lstStyle>
          <a:p>
            <a:pPr lvl="0"/>
            <a:r>
              <a:rPr lang="de-DE" dirty="0"/>
              <a:t>Formatvorlagen des Textmasters bearbeiten</a:t>
            </a:r>
          </a:p>
        </p:txBody>
      </p:sp>
      <p:cxnSp>
        <p:nvCxnSpPr>
          <p:cNvPr id="7" name="Straight Connector 6">
            <a:extLst>
              <a:ext uri="{FF2B5EF4-FFF2-40B4-BE49-F238E27FC236}">
                <a16:creationId xmlns:a16="http://schemas.microsoft.com/office/drawing/2014/main" id="{831C6A90-01D1-40AE-AA67-880891A540D2}"/>
              </a:ext>
            </a:extLst>
          </p:cNvPr>
          <p:cNvCxnSpPr>
            <a:cxnSpLocks/>
          </p:cNvCxnSpPr>
          <p:nvPr userDrawn="1"/>
        </p:nvCxnSpPr>
        <p:spPr>
          <a:xfrm>
            <a:off x="395288" y="6453336"/>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388" y="538742"/>
            <a:ext cx="3240508" cy="50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78262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pos="1610" userDrawn="1">
          <p15:clr>
            <a:srgbClr val="FBAE40"/>
          </p15:clr>
        </p15:guide>
        <p15:guide id="4" orient="horz" pos="799" userDrawn="1">
          <p15:clr>
            <a:srgbClr val="FBAE40"/>
          </p15:clr>
        </p15:guide>
        <p15:guide id="5" orient="horz" pos="3657" userDrawn="1">
          <p15:clr>
            <a:srgbClr val="FBAE40"/>
          </p15:clr>
        </p15:guide>
        <p15:guide id="6" orient="horz" pos="1616" userDrawn="1">
          <p15:clr>
            <a:srgbClr val="FBAE40"/>
          </p15:clr>
        </p15:guide>
        <p15:guide id="7" orient="horz" pos="1661" userDrawn="1">
          <p15:clr>
            <a:srgbClr val="FBAE40"/>
          </p15:clr>
        </p15:guide>
        <p15:guide id="8" orient="horz" pos="1253" userDrawn="1">
          <p15:clr>
            <a:srgbClr val="FBAE40"/>
          </p15:clr>
        </p15:guide>
        <p15:guide id="9" orient="horz" pos="1933" userDrawn="1">
          <p15:clr>
            <a:srgbClr val="FBAE40"/>
          </p15:clr>
        </p15:guide>
        <p15:guide id="10" orient="horz" pos="4110" userDrawn="1">
          <p15:clr>
            <a:srgbClr val="FBAE40"/>
          </p15:clr>
        </p15:guide>
        <p15:guide id="11" orient="horz" pos="4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EED8-C3E3-4848-AD56-1B7CFF757D83}"/>
              </a:ext>
            </a:extLst>
          </p:cNvPr>
          <p:cNvSpPr>
            <a:spLocks noGrp="1"/>
          </p:cNvSpPr>
          <p:nvPr>
            <p:ph type="title"/>
          </p:nvPr>
        </p:nvSpPr>
        <p:spPr>
          <a:xfrm>
            <a:off x="395288" y="836613"/>
            <a:ext cx="8353176" cy="1224235"/>
          </a:xfrm>
        </p:spPr>
        <p:txBody>
          <a:bodyPr anchor="b"/>
          <a:lstStyle>
            <a:lvl1pPr>
              <a:defRPr sz="3200"/>
            </a:lvl1pPr>
          </a:lstStyle>
          <a:p>
            <a:r>
              <a:rPr lang="de-DE"/>
              <a:t>Titelmasterformat durch Klicken bearbeiten</a:t>
            </a:r>
            <a:endParaRPr lang="de-DE" dirty="0"/>
          </a:p>
        </p:txBody>
      </p:sp>
      <p:sp>
        <p:nvSpPr>
          <p:cNvPr id="3" name="Text Placeholder 2">
            <a:extLst>
              <a:ext uri="{FF2B5EF4-FFF2-40B4-BE49-F238E27FC236}">
                <a16:creationId xmlns:a16="http://schemas.microsoft.com/office/drawing/2014/main" id="{3E8B229C-1C20-4EFF-8CF3-30CEFE7A1F82}"/>
              </a:ext>
            </a:extLst>
          </p:cNvPr>
          <p:cNvSpPr>
            <a:spLocks noGrp="1"/>
          </p:cNvSpPr>
          <p:nvPr>
            <p:ph type="body" idx="1"/>
          </p:nvPr>
        </p:nvSpPr>
        <p:spPr>
          <a:xfrm>
            <a:off x="395288" y="2276872"/>
            <a:ext cx="5472112" cy="4031853"/>
          </a:xfrm>
        </p:spPr>
        <p:txBody>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a:extLst>
              <a:ext uri="{FF2B5EF4-FFF2-40B4-BE49-F238E27FC236}">
                <a16:creationId xmlns:a16="http://schemas.microsoft.com/office/drawing/2014/main" id="{68BDE2DE-E7F2-4130-8F52-B48BCFD187FB}"/>
              </a:ext>
            </a:extLst>
          </p:cNvPr>
          <p:cNvSpPr>
            <a:spLocks noGrp="1"/>
          </p:cNvSpPr>
          <p:nvPr>
            <p:ph type="dt" sz="half" idx="10"/>
          </p:nvPr>
        </p:nvSpPr>
        <p:spPr/>
        <p:txBody>
          <a:bodyPr/>
          <a:lstStyle/>
          <a:p>
            <a:r>
              <a:rPr lang="de-DE"/>
              <a:t>04.02.2021</a:t>
            </a:r>
            <a:endParaRPr lang="de-DE" dirty="0"/>
          </a:p>
        </p:txBody>
      </p:sp>
      <p:sp>
        <p:nvSpPr>
          <p:cNvPr id="5" name="Footer Placeholder 4">
            <a:extLst>
              <a:ext uri="{FF2B5EF4-FFF2-40B4-BE49-F238E27FC236}">
                <a16:creationId xmlns:a16="http://schemas.microsoft.com/office/drawing/2014/main" id="{29301B0C-23DD-4E22-BBDF-604970748AB2}"/>
              </a:ext>
            </a:extLst>
          </p:cNvPr>
          <p:cNvSpPr>
            <a:spLocks noGrp="1"/>
          </p:cNvSpPr>
          <p:nvPr>
            <p:ph type="ftr" sz="quarter" idx="11"/>
          </p:nvPr>
        </p:nvSpPr>
        <p:spPr/>
        <p:txBody>
          <a:bodyPr/>
          <a:lstStyle/>
          <a:p>
            <a:r>
              <a:rPr lang="de-DE"/>
              <a:t>Wirtschaftsforum Graubünden</a:t>
            </a:r>
            <a:endParaRPr lang="de-CH" dirty="0"/>
          </a:p>
        </p:txBody>
      </p:sp>
      <p:sp>
        <p:nvSpPr>
          <p:cNvPr id="6" name="Slide Number Placeholder 5">
            <a:extLst>
              <a:ext uri="{FF2B5EF4-FFF2-40B4-BE49-F238E27FC236}">
                <a16:creationId xmlns:a16="http://schemas.microsoft.com/office/drawing/2014/main" id="{7B183A98-716C-4715-BB05-A879C5817B7E}"/>
              </a:ext>
            </a:extLst>
          </p:cNvPr>
          <p:cNvSpPr>
            <a:spLocks noGrp="1"/>
          </p:cNvSpPr>
          <p:nvPr>
            <p:ph type="sldNum" sz="quarter" idx="12"/>
          </p:nvPr>
        </p:nvSpPr>
        <p:spPr/>
        <p:txBody>
          <a:bodyPr/>
          <a:lstStyle/>
          <a:p>
            <a:fld id="{C45EF9CB-EA02-4358-A43B-37B7D50B5BD7}" type="slidenum">
              <a:rPr lang="de-DE" smtClean="0"/>
              <a:t>‹Nr.›</a:t>
            </a:fld>
            <a:endParaRPr lang="de-DE" dirty="0"/>
          </a:p>
        </p:txBody>
      </p:sp>
    </p:spTree>
    <p:extLst>
      <p:ext uri="{BB962C8B-B14F-4D97-AF65-F5344CB8AC3E}">
        <p14:creationId xmlns:p14="http://schemas.microsoft.com/office/powerpoint/2010/main" val="2643463260"/>
      </p:ext>
    </p:extLst>
  </p:cSld>
  <p:clrMapOvr>
    <a:masterClrMapping/>
  </p:clrMapOvr>
  <p:extLst>
    <p:ext uri="{DCECCB84-F9BA-43D5-87BE-67443E8EF086}">
      <p15:sldGuideLst xmlns:p15="http://schemas.microsoft.com/office/powerpoint/2012/main">
        <p15:guide id="2" pos="249" userDrawn="1">
          <p15:clr>
            <a:srgbClr val="FBAE40"/>
          </p15:clr>
        </p15:guide>
        <p15:guide id="3" pos="5511" userDrawn="1">
          <p15:clr>
            <a:srgbClr val="FBAE40"/>
          </p15:clr>
        </p15:guide>
        <p15:guide id="4" orient="horz" pos="3974" userDrawn="1">
          <p15:clr>
            <a:srgbClr val="FBAE40"/>
          </p15:clr>
        </p15:guide>
        <p15:guide id="5" orient="horz" pos="4110" userDrawn="1">
          <p15:clr>
            <a:srgbClr val="FBAE40"/>
          </p15:clr>
        </p15:guide>
        <p15:guide id="6" orient="horz" pos="1434" userDrawn="1">
          <p15:clr>
            <a:srgbClr val="FBAE40"/>
          </p15:clr>
        </p15:guide>
        <p15:guide id="7" orient="horz" pos="1298" userDrawn="1">
          <p15:clr>
            <a:srgbClr val="FBAE40"/>
          </p15:clr>
        </p15:guide>
        <p15:guide id="8" orient="horz" pos="52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47A-37DE-43ED-BA04-28E4CCD9C862}"/>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7BDAE140-74AC-4851-869E-4E732D68092D}"/>
              </a:ext>
            </a:extLst>
          </p:cNvPr>
          <p:cNvSpPr>
            <a:spLocks noGrp="1"/>
          </p:cNvSpPr>
          <p:nvPr>
            <p:ph sz="half" idx="1"/>
          </p:nvPr>
        </p:nvSpPr>
        <p:spPr>
          <a:xfrm>
            <a:off x="395288" y="981074"/>
            <a:ext cx="4032250" cy="532765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Content Placeholder 3">
            <a:extLst>
              <a:ext uri="{FF2B5EF4-FFF2-40B4-BE49-F238E27FC236}">
                <a16:creationId xmlns:a16="http://schemas.microsoft.com/office/drawing/2014/main" id="{65AE8903-03DD-4383-A035-9FAAE6A7CCCD}"/>
              </a:ext>
            </a:extLst>
          </p:cNvPr>
          <p:cNvSpPr>
            <a:spLocks noGrp="1"/>
          </p:cNvSpPr>
          <p:nvPr>
            <p:ph sz="half" idx="2"/>
          </p:nvPr>
        </p:nvSpPr>
        <p:spPr>
          <a:xfrm>
            <a:off x="4716462" y="981074"/>
            <a:ext cx="4032251" cy="532765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a:extLst>
              <a:ext uri="{FF2B5EF4-FFF2-40B4-BE49-F238E27FC236}">
                <a16:creationId xmlns:a16="http://schemas.microsoft.com/office/drawing/2014/main" id="{2ECC0250-FADF-4C81-B6C8-07B4E1BBF63B}"/>
              </a:ext>
            </a:extLst>
          </p:cNvPr>
          <p:cNvSpPr>
            <a:spLocks noGrp="1"/>
          </p:cNvSpPr>
          <p:nvPr>
            <p:ph type="dt" sz="half" idx="10"/>
          </p:nvPr>
        </p:nvSpPr>
        <p:spPr/>
        <p:txBody>
          <a:bodyPr/>
          <a:lstStyle/>
          <a:p>
            <a:r>
              <a:rPr lang="de-DE"/>
              <a:t>04.02.2021</a:t>
            </a:r>
            <a:endParaRPr lang="de-DE" dirty="0"/>
          </a:p>
        </p:txBody>
      </p:sp>
      <p:sp>
        <p:nvSpPr>
          <p:cNvPr id="6" name="Footer Placeholder 5">
            <a:extLst>
              <a:ext uri="{FF2B5EF4-FFF2-40B4-BE49-F238E27FC236}">
                <a16:creationId xmlns:a16="http://schemas.microsoft.com/office/drawing/2014/main" id="{72F420C5-D26C-479D-B620-8941B7D94F66}"/>
              </a:ext>
            </a:extLst>
          </p:cNvPr>
          <p:cNvSpPr>
            <a:spLocks noGrp="1"/>
          </p:cNvSpPr>
          <p:nvPr>
            <p:ph type="ftr" sz="quarter" idx="11"/>
          </p:nvPr>
        </p:nvSpPr>
        <p:spPr/>
        <p:txBody>
          <a:bodyPr/>
          <a:lstStyle/>
          <a:p>
            <a:r>
              <a:rPr lang="de-DE"/>
              <a:t>Wirtschaftsforum Graubünden</a:t>
            </a:r>
            <a:endParaRPr lang="de-CH" dirty="0"/>
          </a:p>
        </p:txBody>
      </p:sp>
      <p:sp>
        <p:nvSpPr>
          <p:cNvPr id="7" name="Slide Number Placeholder 6">
            <a:extLst>
              <a:ext uri="{FF2B5EF4-FFF2-40B4-BE49-F238E27FC236}">
                <a16:creationId xmlns:a16="http://schemas.microsoft.com/office/drawing/2014/main" id="{266DE808-885D-4CE2-B38A-D9148D836E0A}"/>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ext Placeholder 10">
            <a:extLst>
              <a:ext uri="{FF2B5EF4-FFF2-40B4-BE49-F238E27FC236}">
                <a16:creationId xmlns:a16="http://schemas.microsoft.com/office/drawing/2014/main" id="{C74DE099-3225-42F4-B958-C324DA3261C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9" name="Straight Connector 8">
            <a:extLst>
              <a:ext uri="{FF2B5EF4-FFF2-40B4-BE49-F238E27FC236}">
                <a16:creationId xmlns:a16="http://schemas.microsoft.com/office/drawing/2014/main" id="{DCEEEA81-515B-4CD7-BE22-2338BD961943}"/>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23155"/>
      </p:ext>
    </p:extLst>
  </p:cSld>
  <p:clrMapOvr>
    <a:masterClrMapping/>
  </p:clrMapOvr>
  <p:extLst>
    <p:ext uri="{DCECCB84-F9BA-43D5-87BE-67443E8EF086}">
      <p15:sldGuideLst xmlns:p15="http://schemas.microsoft.com/office/powerpoint/2012/main">
        <p15:guide id="1" pos="2789" userDrawn="1">
          <p15:clr>
            <a:srgbClr val="FBAE40"/>
          </p15:clr>
        </p15:guide>
        <p15:guide id="2" pos="2971" userDrawn="1">
          <p15:clr>
            <a:srgbClr val="FBAE40"/>
          </p15:clr>
        </p15:guide>
        <p15:guide id="3" pos="5511" userDrawn="1">
          <p15:clr>
            <a:srgbClr val="FBAE40"/>
          </p15:clr>
        </p15:guide>
        <p15:guide id="4" pos="249" userDrawn="1">
          <p15:clr>
            <a:srgbClr val="FBAE40"/>
          </p15:clr>
        </p15:guide>
        <p15:guide id="5" orient="horz" pos="618" userDrawn="1">
          <p15:clr>
            <a:srgbClr val="FBAE40"/>
          </p15:clr>
        </p15:guide>
        <p15:guide id="6" orient="horz" pos="527" userDrawn="1">
          <p15:clr>
            <a:srgbClr val="FBAE40"/>
          </p15:clr>
        </p15:guide>
        <p15:guide id="7" orient="horz" pos="164" userDrawn="1">
          <p15:clr>
            <a:srgbClr val="FBAE40"/>
          </p15:clr>
        </p15:guide>
        <p15:guide id="8" orient="horz" pos="3974" userDrawn="1">
          <p15:clr>
            <a:srgbClr val="FBAE40"/>
          </p15:clr>
        </p15:guide>
        <p15:guide id="9" orient="horz" pos="411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E43695-719F-485A-A295-8F3D7B3E8C8D}"/>
              </a:ext>
            </a:extLst>
          </p:cNvPr>
          <p:cNvSpPr>
            <a:spLocks noGrp="1"/>
          </p:cNvSpPr>
          <p:nvPr>
            <p:ph sz="half" idx="2"/>
          </p:nvPr>
        </p:nvSpPr>
        <p:spPr>
          <a:xfrm>
            <a:off x="395288" y="1557338"/>
            <a:ext cx="4032250" cy="4247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Content Placeholder 5">
            <a:extLst>
              <a:ext uri="{FF2B5EF4-FFF2-40B4-BE49-F238E27FC236}">
                <a16:creationId xmlns:a16="http://schemas.microsoft.com/office/drawing/2014/main" id="{1B704768-7D5D-4089-9928-96A2A303BFCF}"/>
              </a:ext>
            </a:extLst>
          </p:cNvPr>
          <p:cNvSpPr>
            <a:spLocks noGrp="1"/>
          </p:cNvSpPr>
          <p:nvPr>
            <p:ph sz="quarter" idx="4"/>
          </p:nvPr>
        </p:nvSpPr>
        <p:spPr>
          <a:xfrm>
            <a:off x="4716463" y="1557339"/>
            <a:ext cx="4032250" cy="424792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e Placeholder 6">
            <a:extLst>
              <a:ext uri="{FF2B5EF4-FFF2-40B4-BE49-F238E27FC236}">
                <a16:creationId xmlns:a16="http://schemas.microsoft.com/office/drawing/2014/main" id="{E7883D12-E864-475A-8BAE-940FBD429714}"/>
              </a:ext>
            </a:extLst>
          </p:cNvPr>
          <p:cNvSpPr>
            <a:spLocks noGrp="1"/>
          </p:cNvSpPr>
          <p:nvPr>
            <p:ph type="dt" sz="half" idx="10"/>
          </p:nvPr>
        </p:nvSpPr>
        <p:spPr/>
        <p:txBody>
          <a:bodyPr/>
          <a:lstStyle/>
          <a:p>
            <a:r>
              <a:rPr lang="de-DE"/>
              <a:t>04.02.2021</a:t>
            </a:r>
            <a:endParaRPr lang="de-DE" dirty="0"/>
          </a:p>
        </p:txBody>
      </p:sp>
      <p:sp>
        <p:nvSpPr>
          <p:cNvPr id="8" name="Footer Placeholder 7">
            <a:extLst>
              <a:ext uri="{FF2B5EF4-FFF2-40B4-BE49-F238E27FC236}">
                <a16:creationId xmlns:a16="http://schemas.microsoft.com/office/drawing/2014/main" id="{C7C007D3-FF52-4173-8311-C896196E9C4E}"/>
              </a:ext>
            </a:extLst>
          </p:cNvPr>
          <p:cNvSpPr>
            <a:spLocks noGrp="1"/>
          </p:cNvSpPr>
          <p:nvPr>
            <p:ph type="ftr" sz="quarter" idx="11"/>
          </p:nvPr>
        </p:nvSpPr>
        <p:spPr/>
        <p:txBody>
          <a:bodyPr/>
          <a:lstStyle/>
          <a:p>
            <a:r>
              <a:rPr lang="de-DE"/>
              <a:t>Wirtschaftsforum Graubünden</a:t>
            </a:r>
            <a:endParaRPr lang="de-CH" dirty="0"/>
          </a:p>
        </p:txBody>
      </p:sp>
      <p:sp>
        <p:nvSpPr>
          <p:cNvPr id="9" name="Slide Number Placeholder 8">
            <a:extLst>
              <a:ext uri="{FF2B5EF4-FFF2-40B4-BE49-F238E27FC236}">
                <a16:creationId xmlns:a16="http://schemas.microsoft.com/office/drawing/2014/main" id="{89804536-EF1C-4A67-8110-1A57566FB2B8}"/>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10" name="Title 9">
            <a:extLst>
              <a:ext uri="{FF2B5EF4-FFF2-40B4-BE49-F238E27FC236}">
                <a16:creationId xmlns:a16="http://schemas.microsoft.com/office/drawing/2014/main" id="{26BF0B0F-7A74-4860-86BF-4D4592CBD8C0}"/>
              </a:ext>
            </a:extLst>
          </p:cNvPr>
          <p:cNvSpPr>
            <a:spLocks noGrp="1"/>
          </p:cNvSpPr>
          <p:nvPr>
            <p:ph type="title"/>
          </p:nvPr>
        </p:nvSpPr>
        <p:spPr/>
        <p:txBody>
          <a:bodyPr/>
          <a:lstStyle/>
          <a:p>
            <a:r>
              <a:rPr lang="de-DE"/>
              <a:t>Titelmasterformat durch Klicken bearbeiten</a:t>
            </a:r>
            <a:endParaRPr lang="de-DE" dirty="0"/>
          </a:p>
        </p:txBody>
      </p:sp>
      <p:sp>
        <p:nvSpPr>
          <p:cNvPr id="11" name="Text Placeholder 10">
            <a:extLst>
              <a:ext uri="{FF2B5EF4-FFF2-40B4-BE49-F238E27FC236}">
                <a16:creationId xmlns:a16="http://schemas.microsoft.com/office/drawing/2014/main" id="{FE957346-90D3-4815-B7E2-79579B767FA7}"/>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2" name="Straight Connector 11">
            <a:extLst>
              <a:ext uri="{FF2B5EF4-FFF2-40B4-BE49-F238E27FC236}">
                <a16:creationId xmlns:a16="http://schemas.microsoft.com/office/drawing/2014/main" id="{EDBFEC5B-63B7-41E2-878A-4BFB62A49163}"/>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0CB1C80C-37F3-4CD9-9932-6B7C04A6CDDF}"/>
              </a:ext>
            </a:extLst>
          </p:cNvPr>
          <p:cNvSpPr>
            <a:spLocks noGrp="1"/>
          </p:cNvSpPr>
          <p:nvPr>
            <p:ph type="body" sz="half" idx="14"/>
          </p:nvPr>
        </p:nvSpPr>
        <p:spPr>
          <a:xfrm>
            <a:off x="395287" y="981074"/>
            <a:ext cx="4032251"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4" name="Text Placeholder 3">
            <a:extLst>
              <a:ext uri="{FF2B5EF4-FFF2-40B4-BE49-F238E27FC236}">
                <a16:creationId xmlns:a16="http://schemas.microsoft.com/office/drawing/2014/main" id="{FE0ECDC7-229C-4483-8A06-F6F6F63696F4}"/>
              </a:ext>
            </a:extLst>
          </p:cNvPr>
          <p:cNvSpPr>
            <a:spLocks noGrp="1"/>
          </p:cNvSpPr>
          <p:nvPr>
            <p:ph type="body" sz="half" idx="15"/>
          </p:nvPr>
        </p:nvSpPr>
        <p:spPr>
          <a:xfrm>
            <a:off x="4716463" y="981074"/>
            <a:ext cx="4032251"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5" name="Text Placeholder 3">
            <a:extLst>
              <a:ext uri="{FF2B5EF4-FFF2-40B4-BE49-F238E27FC236}">
                <a16:creationId xmlns:a16="http://schemas.microsoft.com/office/drawing/2014/main" id="{043279D6-AD09-44E1-BDC3-CC968ECEE313}"/>
              </a:ext>
            </a:extLst>
          </p:cNvPr>
          <p:cNvSpPr>
            <a:spLocks noGrp="1"/>
          </p:cNvSpPr>
          <p:nvPr>
            <p:ph type="body" sz="half" idx="17"/>
          </p:nvPr>
        </p:nvSpPr>
        <p:spPr>
          <a:xfrm>
            <a:off x="395536" y="5949281"/>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6" name="Text Placeholder 3">
            <a:extLst>
              <a:ext uri="{FF2B5EF4-FFF2-40B4-BE49-F238E27FC236}">
                <a16:creationId xmlns:a16="http://schemas.microsoft.com/office/drawing/2014/main" id="{6E5B57AD-CECC-4F9F-B007-72328D5B91E7}"/>
              </a:ext>
            </a:extLst>
          </p:cNvPr>
          <p:cNvSpPr>
            <a:spLocks noGrp="1"/>
          </p:cNvSpPr>
          <p:nvPr>
            <p:ph type="body" sz="half" idx="18"/>
          </p:nvPr>
        </p:nvSpPr>
        <p:spPr>
          <a:xfrm>
            <a:off x="4716016" y="5949281"/>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541261110"/>
      </p:ext>
    </p:extLst>
  </p:cSld>
  <p:clrMapOvr>
    <a:masterClrMapping/>
  </p:clrMapOvr>
  <p:extLst>
    <p:ext uri="{DCECCB84-F9BA-43D5-87BE-67443E8EF086}">
      <p15:sldGuideLst xmlns:p15="http://schemas.microsoft.com/office/powerpoint/2012/main">
        <p15:guide id="1" orient="horz" pos="981" userDrawn="1">
          <p15:clr>
            <a:srgbClr val="FBAE40"/>
          </p15:clr>
        </p15:guide>
        <p15:guide id="2" orient="horz" pos="890" userDrawn="1">
          <p15:clr>
            <a:srgbClr val="FBAE40"/>
          </p15:clr>
        </p15:guide>
        <p15:guide id="3" orient="horz" pos="618" userDrawn="1">
          <p15:clr>
            <a:srgbClr val="FBAE40"/>
          </p15:clr>
        </p15:guide>
        <p15:guide id="4" orient="horz" pos="527" userDrawn="1">
          <p15:clr>
            <a:srgbClr val="FBAE40"/>
          </p15:clr>
        </p15:guide>
        <p15:guide id="5" orient="horz" pos="164" userDrawn="1">
          <p15:clr>
            <a:srgbClr val="FBAE40"/>
          </p15:clr>
        </p15:guide>
        <p15:guide id="6" orient="horz" pos="3657" userDrawn="1">
          <p15:clr>
            <a:srgbClr val="FBAE40"/>
          </p15:clr>
        </p15:guide>
        <p15:guide id="7" orient="horz" pos="3748" userDrawn="1">
          <p15:clr>
            <a:srgbClr val="FBAE40"/>
          </p15:clr>
        </p15:guide>
        <p15:guide id="8" orient="horz" pos="3974" userDrawn="1">
          <p15:clr>
            <a:srgbClr val="FBAE40"/>
          </p15:clr>
        </p15:guide>
        <p15:guide id="9" orient="horz" pos="4110" userDrawn="1">
          <p15:clr>
            <a:srgbClr val="FBAE40"/>
          </p15:clr>
        </p15:guide>
        <p15:guide id="10" pos="2789" userDrawn="1">
          <p15:clr>
            <a:srgbClr val="FBAE40"/>
          </p15:clr>
        </p15:guide>
        <p15:guide id="11" pos="2971" userDrawn="1">
          <p15:clr>
            <a:srgbClr val="FBAE40"/>
          </p15:clr>
        </p15:guide>
        <p15:guide id="12" pos="249" userDrawn="1">
          <p15:clr>
            <a:srgbClr val="FBAE40"/>
          </p15:clr>
        </p15:guide>
        <p15:guide id="13" pos="551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und 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47A-37DE-43ED-BA04-28E4CCD9C862}"/>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7BDAE140-74AC-4851-869E-4E732D68092D}"/>
              </a:ext>
            </a:extLst>
          </p:cNvPr>
          <p:cNvSpPr>
            <a:spLocks noGrp="1"/>
          </p:cNvSpPr>
          <p:nvPr>
            <p:ph sz="half" idx="1"/>
          </p:nvPr>
        </p:nvSpPr>
        <p:spPr>
          <a:xfrm>
            <a:off x="395288" y="1557338"/>
            <a:ext cx="4032250" cy="475138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Content Placeholder 3">
            <a:extLst>
              <a:ext uri="{FF2B5EF4-FFF2-40B4-BE49-F238E27FC236}">
                <a16:creationId xmlns:a16="http://schemas.microsoft.com/office/drawing/2014/main" id="{65AE8903-03DD-4383-A035-9FAAE6A7CCCD}"/>
              </a:ext>
            </a:extLst>
          </p:cNvPr>
          <p:cNvSpPr>
            <a:spLocks noGrp="1"/>
          </p:cNvSpPr>
          <p:nvPr>
            <p:ph sz="half" idx="2"/>
          </p:nvPr>
        </p:nvSpPr>
        <p:spPr>
          <a:xfrm>
            <a:off x="4716462" y="1557337"/>
            <a:ext cx="4032251" cy="194310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a:extLst>
              <a:ext uri="{FF2B5EF4-FFF2-40B4-BE49-F238E27FC236}">
                <a16:creationId xmlns:a16="http://schemas.microsoft.com/office/drawing/2014/main" id="{2ECC0250-FADF-4C81-B6C8-07B4E1BBF63B}"/>
              </a:ext>
            </a:extLst>
          </p:cNvPr>
          <p:cNvSpPr>
            <a:spLocks noGrp="1"/>
          </p:cNvSpPr>
          <p:nvPr>
            <p:ph type="dt" sz="half" idx="10"/>
          </p:nvPr>
        </p:nvSpPr>
        <p:spPr/>
        <p:txBody>
          <a:bodyPr/>
          <a:lstStyle/>
          <a:p>
            <a:r>
              <a:rPr lang="de-DE"/>
              <a:t>04.02.2021</a:t>
            </a:r>
            <a:endParaRPr lang="de-DE" dirty="0"/>
          </a:p>
        </p:txBody>
      </p:sp>
      <p:sp>
        <p:nvSpPr>
          <p:cNvPr id="6" name="Footer Placeholder 5">
            <a:extLst>
              <a:ext uri="{FF2B5EF4-FFF2-40B4-BE49-F238E27FC236}">
                <a16:creationId xmlns:a16="http://schemas.microsoft.com/office/drawing/2014/main" id="{72F420C5-D26C-479D-B620-8941B7D94F66}"/>
              </a:ext>
            </a:extLst>
          </p:cNvPr>
          <p:cNvSpPr>
            <a:spLocks noGrp="1"/>
          </p:cNvSpPr>
          <p:nvPr>
            <p:ph type="ftr" sz="quarter" idx="11"/>
          </p:nvPr>
        </p:nvSpPr>
        <p:spPr/>
        <p:txBody>
          <a:bodyPr/>
          <a:lstStyle/>
          <a:p>
            <a:r>
              <a:rPr lang="de-DE"/>
              <a:t>Wirtschaftsforum Graubünden</a:t>
            </a:r>
            <a:endParaRPr lang="de-CH" dirty="0"/>
          </a:p>
        </p:txBody>
      </p:sp>
      <p:sp>
        <p:nvSpPr>
          <p:cNvPr id="7" name="Slide Number Placeholder 6">
            <a:extLst>
              <a:ext uri="{FF2B5EF4-FFF2-40B4-BE49-F238E27FC236}">
                <a16:creationId xmlns:a16="http://schemas.microsoft.com/office/drawing/2014/main" id="{266DE808-885D-4CE2-B38A-D9148D836E0A}"/>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ext Placeholder 10">
            <a:extLst>
              <a:ext uri="{FF2B5EF4-FFF2-40B4-BE49-F238E27FC236}">
                <a16:creationId xmlns:a16="http://schemas.microsoft.com/office/drawing/2014/main" id="{C74DE099-3225-42F4-B958-C324DA3261C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9" name="Straight Connector 8">
            <a:extLst>
              <a:ext uri="{FF2B5EF4-FFF2-40B4-BE49-F238E27FC236}">
                <a16:creationId xmlns:a16="http://schemas.microsoft.com/office/drawing/2014/main" id="{DCEEEA81-515B-4CD7-BE22-2338BD961943}"/>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620D2BCD-AE20-4406-AA66-3ED38873BBA2}"/>
              </a:ext>
            </a:extLst>
          </p:cNvPr>
          <p:cNvSpPr>
            <a:spLocks noGrp="1"/>
          </p:cNvSpPr>
          <p:nvPr>
            <p:ph sz="half" idx="14"/>
          </p:nvPr>
        </p:nvSpPr>
        <p:spPr>
          <a:xfrm>
            <a:off x="4716462" y="4005280"/>
            <a:ext cx="4032251" cy="1944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 Placeholder 3">
            <a:extLst>
              <a:ext uri="{FF2B5EF4-FFF2-40B4-BE49-F238E27FC236}">
                <a16:creationId xmlns:a16="http://schemas.microsoft.com/office/drawing/2014/main" id="{1E817B43-C531-423F-92CE-4B87DF46AEA2}"/>
              </a:ext>
            </a:extLst>
          </p:cNvPr>
          <p:cNvSpPr>
            <a:spLocks noGrp="1"/>
          </p:cNvSpPr>
          <p:nvPr>
            <p:ph type="body" sz="half" idx="15"/>
          </p:nvPr>
        </p:nvSpPr>
        <p:spPr>
          <a:xfrm>
            <a:off x="4716463" y="3500820"/>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4" name="Text Placeholder 3">
            <a:extLst>
              <a:ext uri="{FF2B5EF4-FFF2-40B4-BE49-F238E27FC236}">
                <a16:creationId xmlns:a16="http://schemas.microsoft.com/office/drawing/2014/main" id="{F116EF1C-E466-4E52-8F45-D4D0BD376127}"/>
              </a:ext>
            </a:extLst>
          </p:cNvPr>
          <p:cNvSpPr>
            <a:spLocks noGrp="1"/>
          </p:cNvSpPr>
          <p:nvPr>
            <p:ph type="body" sz="half" idx="16"/>
          </p:nvPr>
        </p:nvSpPr>
        <p:spPr>
          <a:xfrm>
            <a:off x="395536" y="980728"/>
            <a:ext cx="8353425" cy="432470"/>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15" name="Text Placeholder 3">
            <a:extLst>
              <a:ext uri="{FF2B5EF4-FFF2-40B4-BE49-F238E27FC236}">
                <a16:creationId xmlns:a16="http://schemas.microsoft.com/office/drawing/2014/main" id="{8E5BF139-8B76-4A49-986D-269AA30FCEE6}"/>
              </a:ext>
            </a:extLst>
          </p:cNvPr>
          <p:cNvSpPr>
            <a:spLocks noGrp="1"/>
          </p:cNvSpPr>
          <p:nvPr>
            <p:ph type="body" sz="half" idx="17"/>
          </p:nvPr>
        </p:nvSpPr>
        <p:spPr>
          <a:xfrm>
            <a:off x="4716463" y="5949280"/>
            <a:ext cx="4032250" cy="360000"/>
          </a:xfrm>
        </p:spPr>
        <p:txBody>
          <a:bodyPr/>
          <a:lstStyle>
            <a:lvl1pPr marL="0" indent="0">
              <a:buNone/>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640056926"/>
      </p:ext>
    </p:extLst>
  </p:cSld>
  <p:clrMapOvr>
    <a:masterClrMapping/>
  </p:clrMapOvr>
  <p:extLst>
    <p:ext uri="{DCECCB84-F9BA-43D5-87BE-67443E8EF086}">
      <p15:sldGuideLst xmlns:p15="http://schemas.microsoft.com/office/powerpoint/2012/main">
        <p15:guide id="1" orient="horz" pos="2205" userDrawn="1">
          <p15:clr>
            <a:srgbClr val="FBAE40"/>
          </p15:clr>
        </p15:guide>
        <p15:guide id="2" orient="horz" pos="2432" userDrawn="1">
          <p15:clr>
            <a:srgbClr val="FBAE40"/>
          </p15:clr>
        </p15:guide>
        <p15:guide id="3" orient="horz" pos="2523" userDrawn="1">
          <p15:clr>
            <a:srgbClr val="FBAE40"/>
          </p15:clr>
        </p15:guide>
        <p15:guide id="4" orient="horz" pos="3748" userDrawn="1">
          <p15:clr>
            <a:srgbClr val="FBAE40"/>
          </p15:clr>
        </p15:guide>
        <p15:guide id="5" orient="horz" pos="3974" userDrawn="1">
          <p15:clr>
            <a:srgbClr val="FBAE40"/>
          </p15:clr>
        </p15:guide>
        <p15:guide id="6" orient="horz" pos="4110" userDrawn="1">
          <p15:clr>
            <a:srgbClr val="FBAE40"/>
          </p15:clr>
        </p15:guide>
        <p15:guide id="7" orient="horz" pos="981" userDrawn="1">
          <p15:clr>
            <a:srgbClr val="FBAE40"/>
          </p15:clr>
        </p15:guide>
        <p15:guide id="8" orient="horz" pos="890" userDrawn="1">
          <p15:clr>
            <a:srgbClr val="FBAE40"/>
          </p15:clr>
        </p15:guide>
        <p15:guide id="9" orient="horz" pos="618" userDrawn="1">
          <p15:clr>
            <a:srgbClr val="FBAE40"/>
          </p15:clr>
        </p15:guide>
        <p15:guide id="10" orient="horz" pos="527" userDrawn="1">
          <p15:clr>
            <a:srgbClr val="FBAE40"/>
          </p15:clr>
        </p15:guide>
        <p15:guide id="11" orient="horz" pos="164" userDrawn="1">
          <p15:clr>
            <a:srgbClr val="FBAE40"/>
          </p15:clr>
        </p15:guide>
        <p15:guide id="12" pos="2971" userDrawn="1">
          <p15:clr>
            <a:srgbClr val="FBAE40"/>
          </p15:clr>
        </p15:guide>
        <p15:guide id="13" pos="2789" userDrawn="1">
          <p15:clr>
            <a:srgbClr val="FBAE40"/>
          </p15:clr>
        </p15:guide>
        <p15:guide id="14" pos="249" userDrawn="1">
          <p15:clr>
            <a:srgbClr val="FBAE40"/>
          </p15:clr>
        </p15:guide>
        <p15:guide id="15" pos="551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ac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A3A769-0F35-4373-BFDF-BBC907E65032}"/>
              </a:ext>
            </a:extLst>
          </p:cNvPr>
          <p:cNvSpPr/>
          <p:nvPr userDrawn="1"/>
        </p:nvSpPr>
        <p:spPr>
          <a:xfrm>
            <a:off x="395288" y="981076"/>
            <a:ext cx="8353425" cy="5327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9FB8A82C-8BDA-4FAB-ADF2-15B51ECCFE70}"/>
              </a:ext>
            </a:extLst>
          </p:cNvPr>
          <p:cNvSpPr>
            <a:spLocks noGrp="1"/>
          </p:cNvSpPr>
          <p:nvPr>
            <p:ph idx="1"/>
          </p:nvPr>
        </p:nvSpPr>
        <p:spPr>
          <a:xfrm>
            <a:off x="610567" y="1196752"/>
            <a:ext cx="7921873" cy="511197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r>
              <a:rPr lang="de-DE"/>
              <a:t>04.02.2021</a:t>
            </a:r>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a:t>Wirtschaftsforum Graubünden</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11" name="Text Placeholder 10">
            <a:extLst>
              <a:ext uri="{FF2B5EF4-FFF2-40B4-BE49-F238E27FC236}">
                <a16:creationId xmlns:a16="http://schemas.microsoft.com/office/drawing/2014/main" id="{C5D504FE-2036-4BA1-9B28-D95D7858B6A9}"/>
              </a:ext>
            </a:extLst>
          </p:cNvPr>
          <p:cNvSpPr>
            <a:spLocks noGrp="1"/>
          </p:cNvSpPr>
          <p:nvPr>
            <p:ph type="body" sz="quarter" idx="13"/>
          </p:nvPr>
        </p:nvSpPr>
        <p:spPr>
          <a:xfrm>
            <a:off x="467543" y="0"/>
            <a:ext cx="8269073"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3" name="Straight Connector 12">
            <a:extLst>
              <a:ext uri="{FF2B5EF4-FFF2-40B4-BE49-F238E27FC236}">
                <a16:creationId xmlns:a16="http://schemas.microsoft.com/office/drawing/2014/main" id="{ECB79800-137A-47C2-9794-998E18805B0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718532"/>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754" userDrawn="1">
          <p15:clr>
            <a:srgbClr val="FBAE40"/>
          </p15:clr>
        </p15:guide>
        <p15:guide id="3" pos="5375" userDrawn="1">
          <p15:clr>
            <a:srgbClr val="FBAE40"/>
          </p15:clr>
        </p15:guide>
        <p15:guide id="4" orient="horz" pos="527" userDrawn="1">
          <p15:clr>
            <a:srgbClr val="FBAE40"/>
          </p15:clr>
        </p15:guide>
        <p15:guide id="5" orient="horz" pos="164" userDrawn="1">
          <p15:clr>
            <a:srgbClr val="FBAE40"/>
          </p15:clr>
        </p15:guide>
        <p15:guide id="6" orient="horz" pos="3974" userDrawn="1">
          <p15:clr>
            <a:srgbClr val="FBAE40"/>
          </p15:clr>
        </p15:guide>
        <p15:guide id="7" orient="horz" pos="4110" userDrawn="1">
          <p15:clr>
            <a:srgbClr val="FBAE40"/>
          </p15:clr>
        </p15:guide>
        <p15:guide id="8" pos="24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DF973-4005-42D7-8F4D-699D20525775}"/>
              </a:ext>
            </a:extLst>
          </p:cNvPr>
          <p:cNvSpPr>
            <a:spLocks noGrp="1"/>
          </p:cNvSpPr>
          <p:nvPr>
            <p:ph type="dt" sz="half" idx="10"/>
          </p:nvPr>
        </p:nvSpPr>
        <p:spPr/>
        <p:txBody>
          <a:bodyPr/>
          <a:lstStyle/>
          <a:p>
            <a:r>
              <a:rPr lang="de-DE"/>
              <a:t>04.02.2021</a:t>
            </a:r>
            <a:endParaRPr lang="de-DE" dirty="0"/>
          </a:p>
        </p:txBody>
      </p:sp>
      <p:sp>
        <p:nvSpPr>
          <p:cNvPr id="3" name="Footer Placeholder 2">
            <a:extLst>
              <a:ext uri="{FF2B5EF4-FFF2-40B4-BE49-F238E27FC236}">
                <a16:creationId xmlns:a16="http://schemas.microsoft.com/office/drawing/2014/main" id="{EC2003DF-7CF7-4A53-B5BC-E0D3C192BBEC}"/>
              </a:ext>
            </a:extLst>
          </p:cNvPr>
          <p:cNvSpPr>
            <a:spLocks noGrp="1"/>
          </p:cNvSpPr>
          <p:nvPr>
            <p:ph type="ftr" sz="quarter" idx="11"/>
          </p:nvPr>
        </p:nvSpPr>
        <p:spPr/>
        <p:txBody>
          <a:bodyPr/>
          <a:lstStyle/>
          <a:p>
            <a:r>
              <a:rPr lang="de-DE"/>
              <a:t>Wirtschaftsforum Graubünden</a:t>
            </a:r>
            <a:endParaRPr lang="de-CH" dirty="0"/>
          </a:p>
        </p:txBody>
      </p:sp>
      <p:sp>
        <p:nvSpPr>
          <p:cNvPr id="4" name="Slide Number Placeholder 3">
            <a:extLst>
              <a:ext uri="{FF2B5EF4-FFF2-40B4-BE49-F238E27FC236}">
                <a16:creationId xmlns:a16="http://schemas.microsoft.com/office/drawing/2014/main" id="{377749CB-A3A1-42B0-8840-077E4B0A182C}"/>
              </a:ext>
            </a:extLst>
          </p:cNvPr>
          <p:cNvSpPr>
            <a:spLocks noGrp="1"/>
          </p:cNvSpPr>
          <p:nvPr>
            <p:ph type="sldNum" sz="quarter" idx="12"/>
          </p:nvPr>
        </p:nvSpPr>
        <p:spPr/>
        <p:txBody>
          <a:bodyPr/>
          <a:lstStyle/>
          <a:p>
            <a:fld id="{C45EF9CB-EA02-4358-A43B-37B7D50B5BD7}" type="slidenum">
              <a:rPr lang="de-DE" smtClean="0"/>
              <a:t>‹Nr.›</a:t>
            </a:fld>
            <a:endParaRPr lang="de-DE" dirty="0"/>
          </a:p>
        </p:txBody>
      </p:sp>
    </p:spTree>
    <p:extLst>
      <p:ext uri="{BB962C8B-B14F-4D97-AF65-F5344CB8AC3E}">
        <p14:creationId xmlns:p14="http://schemas.microsoft.com/office/powerpoint/2010/main" val="253641867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pos="2971" userDrawn="1">
          <p15:clr>
            <a:srgbClr val="FBAE40"/>
          </p15:clr>
        </p15:guide>
        <p15:guide id="4" pos="2789" userDrawn="1">
          <p15:clr>
            <a:srgbClr val="FBAE40"/>
          </p15:clr>
        </p15:guide>
        <p15:guide id="5" pos="1610" userDrawn="1">
          <p15:clr>
            <a:srgbClr val="FBAE40"/>
          </p15:clr>
        </p15:guide>
        <p15:guide id="6" pos="1429" userDrawn="1">
          <p15:clr>
            <a:srgbClr val="FBAE40"/>
          </p15:clr>
        </p15:guide>
        <p15:guide id="7" pos="1882" userDrawn="1">
          <p15:clr>
            <a:srgbClr val="FDE53C"/>
          </p15:clr>
        </p15:guide>
        <p15:guide id="8" pos="2064" userDrawn="1">
          <p15:clr>
            <a:srgbClr val="FDE53C"/>
          </p15:clr>
        </p15:guide>
        <p15:guide id="9" pos="3878" userDrawn="1">
          <p15:clr>
            <a:srgbClr val="FDE53C"/>
          </p15:clr>
        </p15:guide>
        <p15:guide id="10" pos="3696" userDrawn="1">
          <p15:clr>
            <a:srgbClr val="FDE53C"/>
          </p15:clr>
        </p15:guide>
        <p15:guide id="11" pos="4150" userDrawn="1">
          <p15:clr>
            <a:srgbClr val="FBAE40"/>
          </p15:clr>
        </p15:guide>
        <p15:guide id="12" pos="4332" userDrawn="1">
          <p15:clr>
            <a:srgbClr val="FBAE40"/>
          </p15:clr>
        </p15:guide>
        <p15:guide id="13" orient="horz" pos="527" userDrawn="1">
          <p15:clr>
            <a:srgbClr val="FBAE40"/>
          </p15:clr>
        </p15:guide>
        <p15:guide id="14" orient="horz" pos="164" userDrawn="1">
          <p15:clr>
            <a:srgbClr val="FBAE40"/>
          </p15:clr>
        </p15:guide>
        <p15:guide id="15" orient="horz" pos="618" userDrawn="1">
          <p15:clr>
            <a:srgbClr val="FBAE40"/>
          </p15:clr>
        </p15:guide>
        <p15:guide id="16" orient="horz" pos="3974" userDrawn="1">
          <p15:clr>
            <a:srgbClr val="FBAE40"/>
          </p15:clr>
        </p15:guide>
        <p15:guide id="17" orient="horz" pos="4110" userDrawn="1">
          <p15:clr>
            <a:srgbClr val="FBAE40"/>
          </p15:clr>
        </p15:guide>
        <p15:guide id="18" orient="horz" pos="2205" userDrawn="1">
          <p15:clr>
            <a:srgbClr val="FBAE40"/>
          </p15:clr>
        </p15:guide>
        <p15:guide id="19" orient="horz" pos="23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oNotUs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9835A3-31EA-46EC-82AF-3E9088F7F773}"/>
              </a:ext>
            </a:extLst>
          </p:cNvPr>
          <p:cNvSpPr txBox="1"/>
          <p:nvPr userDrawn="1"/>
        </p:nvSpPr>
        <p:spPr>
          <a:xfrm>
            <a:off x="0" y="0"/>
            <a:ext cx="9144000" cy="6858000"/>
          </a:xfrm>
          <a:prstGeom prst="rect">
            <a:avLst/>
          </a:prstGeom>
          <a:noFill/>
        </p:spPr>
        <p:txBody>
          <a:bodyPr wrap="square" rtlCol="0" anchor="ctr" anchorCtr="0">
            <a:noAutofit/>
          </a:bodyPr>
          <a:lstStyle/>
          <a:p>
            <a:pPr marL="0" indent="0" algn="ctr">
              <a:buNone/>
            </a:pPr>
            <a:r>
              <a:rPr lang="de-DE" sz="8800" b="1" noProof="1">
                <a:solidFill>
                  <a:schemeClr val="accent1"/>
                </a:solidFill>
              </a:rPr>
              <a:t>Slide master end</a:t>
            </a:r>
          </a:p>
          <a:p>
            <a:pPr marL="0" indent="0" algn="ctr">
              <a:buNone/>
            </a:pPr>
            <a:r>
              <a:rPr lang="de-DE" sz="6000" noProof="1"/>
              <a:t>Delet all layouts after </a:t>
            </a:r>
            <a:br>
              <a:rPr lang="de-DE" sz="6000" noProof="1"/>
            </a:br>
            <a:r>
              <a:rPr lang="de-DE" sz="6000" noProof="1"/>
              <a:t>this layout</a:t>
            </a:r>
          </a:p>
          <a:p>
            <a:pPr algn="ctr"/>
            <a:endParaRPr lang="de-DE" sz="1800" noProof="1"/>
          </a:p>
        </p:txBody>
      </p:sp>
    </p:spTree>
    <p:extLst>
      <p:ext uri="{BB962C8B-B14F-4D97-AF65-F5344CB8AC3E}">
        <p14:creationId xmlns:p14="http://schemas.microsoft.com/office/powerpoint/2010/main" val="12350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5" name="Tabellenplatzhalter 4">
            <a:extLst>
              <a:ext uri="{FF2B5EF4-FFF2-40B4-BE49-F238E27FC236}">
                <a16:creationId xmlns:a16="http://schemas.microsoft.com/office/drawing/2014/main" id="{26A57E90-B836-4426-A678-29ABF6F2D4FB}"/>
              </a:ext>
            </a:extLst>
          </p:cNvPr>
          <p:cNvSpPr>
            <a:spLocks noGrp="1"/>
          </p:cNvSpPr>
          <p:nvPr>
            <p:ph type="tbl" sz="quarter" idx="15"/>
          </p:nvPr>
        </p:nvSpPr>
        <p:spPr>
          <a:xfrm>
            <a:off x="323850" y="981075"/>
            <a:ext cx="8424863" cy="5327650"/>
          </a:xfrm>
        </p:spPr>
        <p:txBody>
          <a:bodyPr/>
          <a:lstStyle>
            <a:lvl1pPr marL="0" indent="0" algn="l">
              <a:buNone/>
              <a:defRPr/>
            </a:lvl1pPr>
          </a:lstStyle>
          <a:p>
            <a:r>
              <a:rPr lang="de-DE"/>
              <a:t>Tabelle durch Klicken auf Symbol hinzufügen</a:t>
            </a:r>
            <a:endParaRPr lang="de-CH" dirty="0"/>
          </a:p>
        </p:txBody>
      </p:sp>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a:xfrm>
            <a:off x="395535" y="260648"/>
            <a:ext cx="8353178" cy="576063"/>
          </a:xfrm>
        </p:spPr>
        <p:txBody>
          <a:bodyPr/>
          <a:lstStyle/>
          <a:p>
            <a:r>
              <a:rPr lang="de-DE"/>
              <a:t>Titelmasterformat durch Klicken bearbeiten</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r>
              <a:rPr lang="de-DE"/>
              <a:t>04.02.2021</a:t>
            </a:r>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a:t>Wirtschaftsforum Graubünden</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10" name="Picture Placeholder 9">
            <a:extLst>
              <a:ext uri="{FF2B5EF4-FFF2-40B4-BE49-F238E27FC236}">
                <a16:creationId xmlns:a16="http://schemas.microsoft.com/office/drawing/2014/main" id="{7F30E285-6613-4D0A-82C1-7CFDA71CBD60}"/>
              </a:ext>
            </a:extLst>
          </p:cNvPr>
          <p:cNvSpPr>
            <a:spLocks noGrp="1"/>
          </p:cNvSpPr>
          <p:nvPr>
            <p:ph type="pic" sz="quarter" idx="14"/>
          </p:nvPr>
        </p:nvSpPr>
        <p:spPr>
          <a:xfrm>
            <a:off x="6168941" y="980728"/>
            <a:ext cx="2579772" cy="792510"/>
          </a:xfrm>
          <a:solidFill>
            <a:schemeClr val="bg1"/>
          </a:solidFill>
        </p:spPr>
        <p:txBody>
          <a:bodyP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3706548592"/>
      </p:ext>
    </p:extLst>
  </p:cSld>
  <p:clrMapOvr>
    <a:masterClrMapping/>
  </p:clrMapOvr>
  <p:extLst>
    <p:ext uri="{DCECCB84-F9BA-43D5-87BE-67443E8EF086}">
      <p15:sldGuideLst xmlns:p15="http://schemas.microsoft.com/office/powerpoint/2012/main">
        <p15:guide id="1" orient="horz" pos="618" userDrawn="1">
          <p15:clr>
            <a:srgbClr val="FBAE40"/>
          </p15:clr>
        </p15:guide>
        <p15:guide id="2" orient="horz" pos="527" userDrawn="1">
          <p15:clr>
            <a:srgbClr val="FBAE40"/>
          </p15:clr>
        </p15:guide>
        <p15:guide id="3" orient="horz" pos="164" userDrawn="1">
          <p15:clr>
            <a:srgbClr val="FBAE40"/>
          </p15:clr>
        </p15:guide>
        <p15:guide id="4" orient="horz" pos="1117" userDrawn="1">
          <p15:clr>
            <a:srgbClr val="FDE53C"/>
          </p15:clr>
        </p15:guide>
        <p15:guide id="5" orient="horz" pos="3974" userDrawn="1">
          <p15:clr>
            <a:srgbClr val="FBAE40"/>
          </p15:clr>
        </p15:guide>
        <p15:guide id="6" pos="204" userDrawn="1">
          <p15:clr>
            <a:srgbClr val="FBAE40"/>
          </p15:clr>
        </p15:guide>
        <p15:guide id="7" pos="5511" userDrawn="1">
          <p15:clr>
            <a:srgbClr val="FBAE40"/>
          </p15:clr>
        </p15:guide>
        <p15:guide id="8" pos="3878" userDrawn="1">
          <p15:clr>
            <a:srgbClr val="FDE53C"/>
          </p15:clr>
        </p15:guide>
        <p15:guide id="9" pos="24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a:xfrm>
            <a:off x="395535" y="260648"/>
            <a:ext cx="8352929" cy="576063"/>
          </a:xfrm>
        </p:spPr>
        <p:txBody>
          <a:bodyPr/>
          <a:lstStyle/>
          <a:p>
            <a:r>
              <a:rPr lang="de-DE"/>
              <a:t>Titelmasterformat durch Klicken bearbeiten</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r>
              <a:rPr lang="de-DE"/>
              <a:t>04.02.2021</a:t>
            </a:r>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a:t>Wirtschaftsforum Graubünden</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4" name="Content Placeholder 3">
            <a:extLst>
              <a:ext uri="{FF2B5EF4-FFF2-40B4-BE49-F238E27FC236}">
                <a16:creationId xmlns:a16="http://schemas.microsoft.com/office/drawing/2014/main" id="{D775B190-DCFC-4BE4-92E2-DD0FBF8A55B1}"/>
              </a:ext>
            </a:extLst>
          </p:cNvPr>
          <p:cNvSpPr>
            <a:spLocks noGrp="1"/>
          </p:cNvSpPr>
          <p:nvPr>
            <p:ph sz="quarter" idx="13"/>
          </p:nvPr>
        </p:nvSpPr>
        <p:spPr>
          <a:xfrm>
            <a:off x="395288" y="980728"/>
            <a:ext cx="6192838" cy="5327997"/>
          </a:xfrm>
        </p:spPr>
        <p:txBody>
          <a:bodyPr/>
          <a:lstStyle>
            <a:lvl1pPr marL="342900" indent="-342900">
              <a:buClr>
                <a:schemeClr val="accent1"/>
              </a:buClr>
              <a:buFont typeface="+mj-lt"/>
              <a:buAutoNum type="arabicPeriod"/>
              <a:tabLst>
                <a:tab pos="6186488" algn="r"/>
              </a:tabLst>
              <a:defRPr/>
            </a:lvl1pPr>
            <a:lvl2pPr marL="0">
              <a:tabLst>
                <a:tab pos="6186488" algn="r"/>
              </a:tabLst>
              <a:defRPr/>
            </a:lvl2pPr>
            <a:lvl3pPr marL="457200">
              <a:tabLst>
                <a:tab pos="6186488" algn="r"/>
              </a:tabLst>
              <a:defRPr/>
            </a:lvl3pPr>
            <a:lvl4pPr>
              <a:tabLst>
                <a:tab pos="6186488" algn="r"/>
              </a:tabLst>
              <a:defRPr/>
            </a:lvl4pPr>
            <a:lvl5pPr>
              <a:tabLst>
                <a:tab pos="6186488" algn="r"/>
              </a:tabLs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48704226"/>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pos="4150" userDrawn="1">
          <p15:clr>
            <a:srgbClr val="FBAE40"/>
          </p15:clr>
        </p15:guide>
        <p15:guide id="5" orient="horz" pos="164" userDrawn="1">
          <p15:clr>
            <a:srgbClr val="FBAE40"/>
          </p15:clr>
        </p15:guide>
        <p15:guide id="6" orient="horz" pos="527" userDrawn="1">
          <p15:clr>
            <a:srgbClr val="FBAE40"/>
          </p15:clr>
        </p15:guide>
        <p15:guide id="7" orient="horz" pos="618" userDrawn="1">
          <p15:clr>
            <a:srgbClr val="FBAE40"/>
          </p15:clr>
        </p15:guide>
        <p15:guide id="8" orient="horz" pos="3974" userDrawn="1">
          <p15:clr>
            <a:srgbClr val="FBAE40"/>
          </p15:clr>
        </p15:guide>
        <p15:guide id="9" orient="horz" pos="41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F495-BC85-4E3E-A248-64A602C4485B}"/>
              </a:ext>
            </a:extLst>
          </p:cNvPr>
          <p:cNvSpPr>
            <a:spLocks noGrp="1"/>
          </p:cNvSpPr>
          <p:nvPr>
            <p:ph type="title"/>
          </p:nvPr>
        </p:nvSpPr>
        <p:spPr/>
        <p:txBody>
          <a:bodyPr/>
          <a:lstStyle/>
          <a:p>
            <a:r>
              <a:rPr lang="de-DE"/>
              <a:t>Titelmasterformat durch Klicken bearbeiten</a:t>
            </a:r>
            <a:endParaRPr lang="de-DE" dirty="0"/>
          </a:p>
        </p:txBody>
      </p:sp>
      <p:sp>
        <p:nvSpPr>
          <p:cNvPr id="3" name="Date Placeholder 2">
            <a:extLst>
              <a:ext uri="{FF2B5EF4-FFF2-40B4-BE49-F238E27FC236}">
                <a16:creationId xmlns:a16="http://schemas.microsoft.com/office/drawing/2014/main" id="{F928C516-954F-416E-A447-A8C6C416F38A}"/>
              </a:ext>
            </a:extLst>
          </p:cNvPr>
          <p:cNvSpPr>
            <a:spLocks noGrp="1"/>
          </p:cNvSpPr>
          <p:nvPr>
            <p:ph type="dt" sz="half" idx="10"/>
          </p:nvPr>
        </p:nvSpPr>
        <p:spPr/>
        <p:txBody>
          <a:bodyPr/>
          <a:lstStyle/>
          <a:p>
            <a:r>
              <a:rPr lang="de-DE"/>
              <a:t>04.02.2021</a:t>
            </a:r>
            <a:endParaRPr lang="de-DE" dirty="0"/>
          </a:p>
        </p:txBody>
      </p:sp>
      <p:sp>
        <p:nvSpPr>
          <p:cNvPr id="4" name="Footer Placeholder 3">
            <a:extLst>
              <a:ext uri="{FF2B5EF4-FFF2-40B4-BE49-F238E27FC236}">
                <a16:creationId xmlns:a16="http://schemas.microsoft.com/office/drawing/2014/main" id="{7E777B07-C109-41EE-A0E6-082925BF7E38}"/>
              </a:ext>
            </a:extLst>
          </p:cNvPr>
          <p:cNvSpPr>
            <a:spLocks noGrp="1"/>
          </p:cNvSpPr>
          <p:nvPr>
            <p:ph type="ftr" sz="quarter" idx="11"/>
          </p:nvPr>
        </p:nvSpPr>
        <p:spPr/>
        <p:txBody>
          <a:bodyPr/>
          <a:lstStyle/>
          <a:p>
            <a:r>
              <a:rPr lang="de-DE"/>
              <a:t>Wirtschaftsforum Graubünden</a:t>
            </a:r>
            <a:endParaRPr lang="de-CH" dirty="0"/>
          </a:p>
        </p:txBody>
      </p:sp>
      <p:sp>
        <p:nvSpPr>
          <p:cNvPr id="5" name="Slide Number Placeholder 4">
            <a:extLst>
              <a:ext uri="{FF2B5EF4-FFF2-40B4-BE49-F238E27FC236}">
                <a16:creationId xmlns:a16="http://schemas.microsoft.com/office/drawing/2014/main" id="{F999AECF-EEAF-4D94-B3CA-1F81EE713755}"/>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6" name="Text Placeholder 10">
            <a:extLst>
              <a:ext uri="{FF2B5EF4-FFF2-40B4-BE49-F238E27FC236}">
                <a16:creationId xmlns:a16="http://schemas.microsoft.com/office/drawing/2014/main" id="{19A050C2-C557-43E7-A224-79C5BDCDE277}"/>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7" name="Straight Connector 6">
            <a:extLst>
              <a:ext uri="{FF2B5EF4-FFF2-40B4-BE49-F238E27FC236}">
                <a16:creationId xmlns:a16="http://schemas.microsoft.com/office/drawing/2014/main" id="{A32A2562-FC51-4EE2-B5F1-D7F649455497}"/>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18556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orient="horz" pos="618" userDrawn="1">
          <p15:clr>
            <a:srgbClr val="FBAE40"/>
          </p15:clr>
        </p15:guide>
        <p15:guide id="4" orient="horz" pos="527" userDrawn="1">
          <p15:clr>
            <a:srgbClr val="FBAE40"/>
          </p15:clr>
        </p15:guide>
        <p15:guide id="5" orient="horz" pos="164" userDrawn="1">
          <p15:clr>
            <a:srgbClr val="FBAE40"/>
          </p15:clr>
        </p15:guide>
        <p15:guide id="6" orient="horz" pos="3974" userDrawn="1">
          <p15:clr>
            <a:srgbClr val="FBAE40"/>
          </p15:clr>
        </p15:guide>
        <p15:guide id="7" orient="horz" pos="4110" userDrawn="1">
          <p15:clr>
            <a:srgbClr val="FBAE40"/>
          </p15:clr>
        </p15:guide>
        <p15:guide id="8" orient="horz" pos="2387" userDrawn="1">
          <p15:clr>
            <a:srgbClr val="FBAE40"/>
          </p15:clr>
        </p15:guide>
        <p15:guide id="9" orient="horz" pos="2205" userDrawn="1">
          <p15:clr>
            <a:srgbClr val="FBAE40"/>
          </p15:clr>
        </p15:guide>
        <p15:guide id="10" pos="2789" userDrawn="1">
          <p15:clr>
            <a:srgbClr val="FBAE40"/>
          </p15:clr>
        </p15:guide>
        <p15:guide id="11" pos="2971" userDrawn="1">
          <p15:clr>
            <a:srgbClr val="FBAE40"/>
          </p15:clr>
        </p15:guide>
        <p15:guide id="12" pos="1429" userDrawn="1">
          <p15:clr>
            <a:srgbClr val="FBAE40"/>
          </p15:clr>
        </p15:guide>
        <p15:guide id="13" pos="1610" userDrawn="1">
          <p15:clr>
            <a:srgbClr val="FBAE40"/>
          </p15:clr>
        </p15:guide>
        <p15:guide id="14" pos="4150" userDrawn="1">
          <p15:clr>
            <a:srgbClr val="FBAE40"/>
          </p15:clr>
        </p15:guide>
        <p15:guide id="15" pos="4332" userDrawn="1">
          <p15:clr>
            <a:srgbClr val="FBAE40"/>
          </p15:clr>
        </p15:guide>
        <p15:guide id="16" pos="3878" userDrawn="1">
          <p15:clr>
            <a:srgbClr val="FDE53C"/>
          </p15:clr>
        </p15:guide>
        <p15:guide id="17" pos="3696" userDrawn="1">
          <p15:clr>
            <a:srgbClr val="FDE53C"/>
          </p15:clr>
        </p15:guide>
        <p15:guide id="18" pos="1882" userDrawn="1">
          <p15:clr>
            <a:srgbClr val="FDE53C"/>
          </p15:clr>
        </p15:guide>
        <p15:guide id="19" pos="2064" userDrawn="1">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936E-F28B-4695-8DB9-257F94F1C38A}"/>
              </a:ext>
            </a:extLst>
          </p:cNvPr>
          <p:cNvSpPr>
            <a:spLocks noGrp="1"/>
          </p:cNvSpPr>
          <p:nvPr>
            <p:ph type="title"/>
          </p:nvPr>
        </p:nvSpPr>
        <p:spPr/>
        <p:txBody>
          <a:bodyPr/>
          <a:lstStyle/>
          <a:p>
            <a:r>
              <a:rPr lang="de-DE"/>
              <a:t>Titelmasterformat durch Klicken bearbeiten</a:t>
            </a:r>
            <a:endParaRPr lang="de-DE" dirty="0"/>
          </a:p>
        </p:txBody>
      </p:sp>
      <p:sp>
        <p:nvSpPr>
          <p:cNvPr id="3" name="Content Placeholder 2">
            <a:extLst>
              <a:ext uri="{FF2B5EF4-FFF2-40B4-BE49-F238E27FC236}">
                <a16:creationId xmlns:a16="http://schemas.microsoft.com/office/drawing/2014/main" id="{9FB8A82C-8BDA-4FAB-ADF2-15B51ECCFE70}"/>
              </a:ext>
            </a:extLst>
          </p:cNvPr>
          <p:cNvSpPr>
            <a:spLocks noGrp="1"/>
          </p:cNvSpPr>
          <p:nvPr>
            <p:ph idx="1"/>
          </p:nvPr>
        </p:nvSpPr>
        <p:spPr>
          <a:xfrm>
            <a:off x="395287" y="980728"/>
            <a:ext cx="8353425" cy="53279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e Placeholder 6">
            <a:extLst>
              <a:ext uri="{FF2B5EF4-FFF2-40B4-BE49-F238E27FC236}">
                <a16:creationId xmlns:a16="http://schemas.microsoft.com/office/drawing/2014/main" id="{7443AF9F-E4DE-447F-9548-4D0155B99BCC}"/>
              </a:ext>
            </a:extLst>
          </p:cNvPr>
          <p:cNvSpPr>
            <a:spLocks noGrp="1"/>
          </p:cNvSpPr>
          <p:nvPr>
            <p:ph type="dt" sz="half" idx="10"/>
          </p:nvPr>
        </p:nvSpPr>
        <p:spPr/>
        <p:txBody>
          <a:bodyPr/>
          <a:lstStyle/>
          <a:p>
            <a:r>
              <a:rPr lang="de-DE"/>
              <a:t>04.02.2021</a:t>
            </a:r>
            <a:endParaRPr lang="de-DE" dirty="0"/>
          </a:p>
        </p:txBody>
      </p:sp>
      <p:sp>
        <p:nvSpPr>
          <p:cNvPr id="8" name="Footer Placeholder 7">
            <a:extLst>
              <a:ext uri="{FF2B5EF4-FFF2-40B4-BE49-F238E27FC236}">
                <a16:creationId xmlns:a16="http://schemas.microsoft.com/office/drawing/2014/main" id="{05FFB81F-B384-466C-92DC-CF8881234FB6}"/>
              </a:ext>
            </a:extLst>
          </p:cNvPr>
          <p:cNvSpPr>
            <a:spLocks noGrp="1"/>
          </p:cNvSpPr>
          <p:nvPr>
            <p:ph type="ftr" sz="quarter" idx="11"/>
          </p:nvPr>
        </p:nvSpPr>
        <p:spPr/>
        <p:txBody>
          <a:bodyPr/>
          <a:lstStyle/>
          <a:p>
            <a:r>
              <a:rPr lang="de-DE"/>
              <a:t>Wirtschaftsforum Graubünden</a:t>
            </a:r>
            <a:endParaRPr lang="de-CH" dirty="0"/>
          </a:p>
        </p:txBody>
      </p:sp>
      <p:sp>
        <p:nvSpPr>
          <p:cNvPr id="9" name="Slide Number Placeholder 8">
            <a:extLst>
              <a:ext uri="{FF2B5EF4-FFF2-40B4-BE49-F238E27FC236}">
                <a16:creationId xmlns:a16="http://schemas.microsoft.com/office/drawing/2014/main" id="{A2B5BA7D-6101-48BB-A4C5-979D8B91A4C4}"/>
              </a:ext>
            </a:extLst>
          </p:cNvPr>
          <p:cNvSpPr>
            <a:spLocks noGrp="1"/>
          </p:cNvSpPr>
          <p:nvPr>
            <p:ph type="sldNum" sz="quarter" idx="12"/>
          </p:nvPr>
        </p:nvSpPr>
        <p:spPr/>
        <p:txBody>
          <a:bodyPr/>
          <a:lstStyle/>
          <a:p>
            <a:fld id="{C45EF9CB-EA02-4358-A43B-37B7D50B5BD7}" type="slidenum">
              <a:rPr lang="de-DE" smtClean="0"/>
              <a:pPr/>
              <a:t>‹Nr.›</a:t>
            </a:fld>
            <a:endParaRPr lang="de-DE" dirty="0"/>
          </a:p>
        </p:txBody>
      </p:sp>
      <p:sp>
        <p:nvSpPr>
          <p:cNvPr id="11" name="Text Placeholder 10">
            <a:extLst>
              <a:ext uri="{FF2B5EF4-FFF2-40B4-BE49-F238E27FC236}">
                <a16:creationId xmlns:a16="http://schemas.microsoft.com/office/drawing/2014/main" id="{C5D504FE-2036-4BA1-9B28-D95D7858B6A9}"/>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3" name="Straight Connector 12">
            <a:extLst>
              <a:ext uri="{FF2B5EF4-FFF2-40B4-BE49-F238E27FC236}">
                <a16:creationId xmlns:a16="http://schemas.microsoft.com/office/drawing/2014/main" id="{ECB79800-137A-47C2-9794-998E18805B0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575814"/>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618" userDrawn="1">
          <p15:clr>
            <a:srgbClr val="FBAE40"/>
          </p15:clr>
        </p15:guide>
        <p15:guide id="3" orient="horz" pos="527" userDrawn="1">
          <p15:clr>
            <a:srgbClr val="FBAE40"/>
          </p15:clr>
        </p15:guide>
        <p15:guide id="4" orient="horz" pos="164" userDrawn="1">
          <p15:clr>
            <a:srgbClr val="FBAE40"/>
          </p15:clr>
        </p15:guide>
        <p15:guide id="5" orient="horz" pos="3974" userDrawn="1">
          <p15:clr>
            <a:srgbClr val="FBAE40"/>
          </p15:clr>
        </p15:guide>
        <p15:guide id="6" orient="horz" pos="4110" userDrawn="1">
          <p15:clr>
            <a:srgbClr val="FBAE40"/>
          </p15:clr>
        </p15:guide>
        <p15:guide id="7" pos="5511" userDrawn="1">
          <p15:clr>
            <a:srgbClr val="FBAE40"/>
          </p15:clr>
        </p15:guide>
        <p15:guide id="8" orient="horz" pos="2387" userDrawn="1">
          <p15:clr>
            <a:srgbClr val="FBAE40"/>
          </p15:clr>
        </p15:guide>
        <p15:guide id="9" orient="horz" pos="2205" userDrawn="1">
          <p15:clr>
            <a:srgbClr val="FBAE40"/>
          </p15:clr>
        </p15:guide>
        <p15:guide id="10" pos="2971" userDrawn="1">
          <p15:clr>
            <a:srgbClr val="FBAE40"/>
          </p15:clr>
        </p15:guide>
        <p15:guide id="11" pos="27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343DC8-98A1-4656-9BDF-D22620B9FFD5}"/>
              </a:ext>
            </a:extLst>
          </p:cNvPr>
          <p:cNvSpPr>
            <a:spLocks noGrp="1"/>
          </p:cNvSpPr>
          <p:nvPr>
            <p:ph type="body" sz="half" idx="2"/>
          </p:nvPr>
        </p:nvSpPr>
        <p:spPr>
          <a:xfrm>
            <a:off x="395287" y="981074"/>
            <a:ext cx="8353425"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a:extLst>
              <a:ext uri="{FF2B5EF4-FFF2-40B4-BE49-F238E27FC236}">
                <a16:creationId xmlns:a16="http://schemas.microsoft.com/office/drawing/2014/main" id="{7B113304-46C8-40B9-92F2-2AFD518A0F58}"/>
              </a:ext>
            </a:extLst>
          </p:cNvPr>
          <p:cNvSpPr>
            <a:spLocks noGrp="1"/>
          </p:cNvSpPr>
          <p:nvPr>
            <p:ph type="dt" sz="half" idx="10"/>
          </p:nvPr>
        </p:nvSpPr>
        <p:spPr/>
        <p:txBody>
          <a:bodyPr/>
          <a:lstStyle/>
          <a:p>
            <a:r>
              <a:rPr lang="de-DE"/>
              <a:t>04.02.2021</a:t>
            </a:r>
            <a:endParaRPr lang="de-DE" dirty="0"/>
          </a:p>
        </p:txBody>
      </p:sp>
      <p:sp>
        <p:nvSpPr>
          <p:cNvPr id="6" name="Footer Placeholder 5">
            <a:extLst>
              <a:ext uri="{FF2B5EF4-FFF2-40B4-BE49-F238E27FC236}">
                <a16:creationId xmlns:a16="http://schemas.microsoft.com/office/drawing/2014/main" id="{C29198AE-3EAB-47F1-A380-6EA72C9B2BB2}"/>
              </a:ext>
            </a:extLst>
          </p:cNvPr>
          <p:cNvSpPr>
            <a:spLocks noGrp="1"/>
          </p:cNvSpPr>
          <p:nvPr>
            <p:ph type="ftr" sz="quarter" idx="11"/>
          </p:nvPr>
        </p:nvSpPr>
        <p:spPr/>
        <p:txBody>
          <a:bodyPr/>
          <a:lstStyle/>
          <a:p>
            <a:r>
              <a:rPr lang="de-DE"/>
              <a:t>Wirtschaftsforum Graubünden</a:t>
            </a:r>
            <a:endParaRPr lang="de-CH" dirty="0"/>
          </a:p>
        </p:txBody>
      </p:sp>
      <p:sp>
        <p:nvSpPr>
          <p:cNvPr id="7" name="Slide Number Placeholder 6">
            <a:extLst>
              <a:ext uri="{FF2B5EF4-FFF2-40B4-BE49-F238E27FC236}">
                <a16:creationId xmlns:a16="http://schemas.microsoft.com/office/drawing/2014/main" id="{603030D8-9EF9-4DD1-9C51-450CA52183B0}"/>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itle 7">
            <a:extLst>
              <a:ext uri="{FF2B5EF4-FFF2-40B4-BE49-F238E27FC236}">
                <a16:creationId xmlns:a16="http://schemas.microsoft.com/office/drawing/2014/main" id="{A3A3B181-D616-4478-ACE2-759EB8188A51}"/>
              </a:ext>
            </a:extLst>
          </p:cNvPr>
          <p:cNvSpPr>
            <a:spLocks noGrp="1"/>
          </p:cNvSpPr>
          <p:nvPr>
            <p:ph type="title"/>
          </p:nvPr>
        </p:nvSpPr>
        <p:spPr/>
        <p:txBody>
          <a:bodyPr/>
          <a:lstStyle/>
          <a:p>
            <a:r>
              <a:rPr lang="de-DE"/>
              <a:t>Titelmasterformat durch Klicken bearbeiten</a:t>
            </a:r>
            <a:endParaRPr lang="de-DE" dirty="0"/>
          </a:p>
        </p:txBody>
      </p:sp>
      <p:sp>
        <p:nvSpPr>
          <p:cNvPr id="9" name="Content Placeholder 2">
            <a:extLst>
              <a:ext uri="{FF2B5EF4-FFF2-40B4-BE49-F238E27FC236}">
                <a16:creationId xmlns:a16="http://schemas.microsoft.com/office/drawing/2014/main" id="{9A557C05-2070-4BC6-B6DD-7F696B3E8806}"/>
              </a:ext>
            </a:extLst>
          </p:cNvPr>
          <p:cNvSpPr>
            <a:spLocks noGrp="1"/>
          </p:cNvSpPr>
          <p:nvPr>
            <p:ph idx="1"/>
          </p:nvPr>
        </p:nvSpPr>
        <p:spPr>
          <a:xfrm>
            <a:off x="395287" y="1556793"/>
            <a:ext cx="8353425" cy="42484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 Placeholder 10">
            <a:extLst>
              <a:ext uri="{FF2B5EF4-FFF2-40B4-BE49-F238E27FC236}">
                <a16:creationId xmlns:a16="http://schemas.microsoft.com/office/drawing/2014/main" id="{A6581E4F-6E59-44FC-B402-9743FEE42D2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1" name="Straight Connector 10">
            <a:extLst>
              <a:ext uri="{FF2B5EF4-FFF2-40B4-BE49-F238E27FC236}">
                <a16:creationId xmlns:a16="http://schemas.microsoft.com/office/drawing/2014/main" id="{3501B743-E36A-4CB5-B66A-1A78D24B7D7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3130833-3FB2-4641-BE37-7866C3E9159B}"/>
              </a:ext>
            </a:extLst>
          </p:cNvPr>
          <p:cNvSpPr>
            <a:spLocks noGrp="1"/>
          </p:cNvSpPr>
          <p:nvPr>
            <p:ph type="body" sz="quarter" idx="14"/>
          </p:nvPr>
        </p:nvSpPr>
        <p:spPr>
          <a:xfrm>
            <a:off x="407373" y="5949339"/>
            <a:ext cx="8353425" cy="358775"/>
          </a:xfrm>
        </p:spPr>
        <p:txBody>
          <a:bodyPr/>
          <a:lstStyle>
            <a:lvl1pPr marL="0" indent="0">
              <a:spcAft>
                <a:spcPts val="0"/>
              </a:spcAft>
              <a:buNone/>
              <a:defRPr sz="1200"/>
            </a:lvl1pPr>
            <a:lvl2pPr marL="0">
              <a:spcAft>
                <a:spcPts val="0"/>
              </a:spcAft>
              <a:defRPr sz="1200"/>
            </a:lvl2pPr>
            <a:lvl3pPr marL="0">
              <a:spcAft>
                <a:spcPts val="0"/>
              </a:spcAft>
              <a:buFont typeface="+mj-lt"/>
              <a:buAutoNum type="arabicPeriod"/>
              <a:defRPr sz="1200"/>
            </a:lvl3pPr>
            <a:lvl4pPr>
              <a:spcAft>
                <a:spcPts val="0"/>
              </a:spcAft>
              <a:defRPr sz="1200"/>
            </a:lvl4pPr>
            <a:lvl5pPr marL="0" indent="0">
              <a:spcAft>
                <a:spcPts val="0"/>
              </a:spcAft>
              <a:buNone/>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70419776"/>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981" userDrawn="1">
          <p15:clr>
            <a:srgbClr val="FBAE40"/>
          </p15:clr>
        </p15:guide>
        <p15:guide id="3" orient="horz" pos="890" userDrawn="1">
          <p15:clr>
            <a:srgbClr val="FBAE40"/>
          </p15:clr>
        </p15:guide>
        <p15:guide id="4" orient="horz" pos="618" userDrawn="1">
          <p15:clr>
            <a:srgbClr val="FBAE40"/>
          </p15:clr>
        </p15:guide>
        <p15:guide id="5" orient="horz" pos="527" userDrawn="1">
          <p15:clr>
            <a:srgbClr val="FBAE40"/>
          </p15:clr>
        </p15:guide>
        <p15:guide id="6" orient="horz" pos="164" userDrawn="1">
          <p15:clr>
            <a:srgbClr val="FBAE40"/>
          </p15:clr>
        </p15:guide>
        <p15:guide id="7" orient="horz" pos="3657" userDrawn="1">
          <p15:clr>
            <a:srgbClr val="FBAE40"/>
          </p15:clr>
        </p15:guide>
        <p15:guide id="8" orient="horz" pos="3748" userDrawn="1">
          <p15:clr>
            <a:srgbClr val="FBAE40"/>
          </p15:clr>
        </p15:guide>
        <p15:guide id="9" orient="horz" pos="3974" userDrawn="1">
          <p15:clr>
            <a:srgbClr val="FBAE40"/>
          </p15:clr>
        </p15:guide>
        <p15:guide id="10" orient="horz" pos="4110" userDrawn="1">
          <p15:clr>
            <a:srgbClr val="FBAE40"/>
          </p15:clr>
        </p15:guide>
        <p15:guide id="11" pos="551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14DD5E-0F2A-4D73-B181-63F23F4571F8}"/>
              </a:ext>
            </a:extLst>
          </p:cNvPr>
          <p:cNvSpPr>
            <a:spLocks noGrp="1"/>
          </p:cNvSpPr>
          <p:nvPr>
            <p:ph type="pic" idx="1"/>
          </p:nvPr>
        </p:nvSpPr>
        <p:spPr>
          <a:xfrm>
            <a:off x="395288" y="1557338"/>
            <a:ext cx="8353425" cy="4751387"/>
          </a:xfrm>
        </p:spPr>
        <p:txBody>
          <a:bodyPr anchor="ctr" anchorCtr="1"/>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 Placeholder 3">
            <a:extLst>
              <a:ext uri="{FF2B5EF4-FFF2-40B4-BE49-F238E27FC236}">
                <a16:creationId xmlns:a16="http://schemas.microsoft.com/office/drawing/2014/main" id="{74396012-4498-460D-AA1C-F78E1351DEDA}"/>
              </a:ext>
            </a:extLst>
          </p:cNvPr>
          <p:cNvSpPr>
            <a:spLocks noGrp="1"/>
          </p:cNvSpPr>
          <p:nvPr>
            <p:ph type="body" sz="half" idx="2"/>
          </p:nvPr>
        </p:nvSpPr>
        <p:spPr>
          <a:xfrm>
            <a:off x="395288" y="981075"/>
            <a:ext cx="8353425" cy="432470"/>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a:extLst>
              <a:ext uri="{FF2B5EF4-FFF2-40B4-BE49-F238E27FC236}">
                <a16:creationId xmlns:a16="http://schemas.microsoft.com/office/drawing/2014/main" id="{A2064065-C3E9-4FFD-AA0C-8874C9D1F560}"/>
              </a:ext>
            </a:extLst>
          </p:cNvPr>
          <p:cNvSpPr>
            <a:spLocks noGrp="1"/>
          </p:cNvSpPr>
          <p:nvPr>
            <p:ph type="dt" sz="half" idx="10"/>
          </p:nvPr>
        </p:nvSpPr>
        <p:spPr/>
        <p:txBody>
          <a:bodyPr/>
          <a:lstStyle/>
          <a:p>
            <a:r>
              <a:rPr lang="de-DE"/>
              <a:t>04.02.2021</a:t>
            </a:r>
            <a:endParaRPr lang="de-DE" dirty="0"/>
          </a:p>
        </p:txBody>
      </p:sp>
      <p:sp>
        <p:nvSpPr>
          <p:cNvPr id="6" name="Footer Placeholder 5">
            <a:extLst>
              <a:ext uri="{FF2B5EF4-FFF2-40B4-BE49-F238E27FC236}">
                <a16:creationId xmlns:a16="http://schemas.microsoft.com/office/drawing/2014/main" id="{C4B2406A-37A1-4840-BA46-C37F4A6EE275}"/>
              </a:ext>
            </a:extLst>
          </p:cNvPr>
          <p:cNvSpPr>
            <a:spLocks noGrp="1"/>
          </p:cNvSpPr>
          <p:nvPr>
            <p:ph type="ftr" sz="quarter" idx="11"/>
          </p:nvPr>
        </p:nvSpPr>
        <p:spPr/>
        <p:txBody>
          <a:bodyPr/>
          <a:lstStyle/>
          <a:p>
            <a:r>
              <a:rPr lang="de-DE"/>
              <a:t>Wirtschaftsforum Graubünden</a:t>
            </a:r>
            <a:endParaRPr lang="de-CH" dirty="0"/>
          </a:p>
        </p:txBody>
      </p:sp>
      <p:sp>
        <p:nvSpPr>
          <p:cNvPr id="7" name="Slide Number Placeholder 6">
            <a:extLst>
              <a:ext uri="{FF2B5EF4-FFF2-40B4-BE49-F238E27FC236}">
                <a16:creationId xmlns:a16="http://schemas.microsoft.com/office/drawing/2014/main" id="{0F4B44AE-9F7A-4C91-95BB-71DD4E0CABBA}"/>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itle 7">
            <a:extLst>
              <a:ext uri="{FF2B5EF4-FFF2-40B4-BE49-F238E27FC236}">
                <a16:creationId xmlns:a16="http://schemas.microsoft.com/office/drawing/2014/main" id="{EE6C072C-53B5-4427-B78C-D8E64D20F0BE}"/>
              </a:ext>
            </a:extLst>
          </p:cNvPr>
          <p:cNvSpPr>
            <a:spLocks noGrp="1"/>
          </p:cNvSpPr>
          <p:nvPr>
            <p:ph type="title"/>
          </p:nvPr>
        </p:nvSpPr>
        <p:spPr/>
        <p:txBody>
          <a:bodyPr/>
          <a:lstStyle/>
          <a:p>
            <a:r>
              <a:rPr lang="de-DE"/>
              <a:t>Titelmasterformat durch Klicken bearbeiten</a:t>
            </a:r>
            <a:endParaRPr lang="de-DE" dirty="0"/>
          </a:p>
        </p:txBody>
      </p:sp>
      <p:sp>
        <p:nvSpPr>
          <p:cNvPr id="9" name="Text Placeholder 10">
            <a:extLst>
              <a:ext uri="{FF2B5EF4-FFF2-40B4-BE49-F238E27FC236}">
                <a16:creationId xmlns:a16="http://schemas.microsoft.com/office/drawing/2014/main" id="{5CF4DEBF-0DFA-4FA4-9B66-DB4FEC2313DB}"/>
              </a:ext>
            </a:extLst>
          </p:cNvPr>
          <p:cNvSpPr>
            <a:spLocks noGrp="1"/>
          </p:cNvSpPr>
          <p:nvPr>
            <p:ph type="body" sz="quarter" idx="13"/>
          </p:nvPr>
        </p:nvSpPr>
        <p:spPr>
          <a:xfrm>
            <a:off x="467544" y="0"/>
            <a:ext cx="8280920"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0" name="Straight Connector 9">
            <a:extLst>
              <a:ext uri="{FF2B5EF4-FFF2-40B4-BE49-F238E27FC236}">
                <a16:creationId xmlns:a16="http://schemas.microsoft.com/office/drawing/2014/main" id="{54E7DA41-F884-482F-88BA-78D7E8DB22D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891802"/>
      </p:ext>
    </p:extLst>
  </p:cSld>
  <p:clrMapOvr>
    <a:masterClrMapping/>
  </p:clrMapOvr>
  <p:extLst>
    <p:ext uri="{DCECCB84-F9BA-43D5-87BE-67443E8EF086}">
      <p15:sldGuideLst xmlns:p15="http://schemas.microsoft.com/office/powerpoint/2012/main">
        <p15:guide id="1" pos="249" userDrawn="1">
          <p15:clr>
            <a:srgbClr val="FBAE40"/>
          </p15:clr>
        </p15:guide>
        <p15:guide id="2" orient="horz" pos="981" userDrawn="1">
          <p15:clr>
            <a:srgbClr val="FBAE40"/>
          </p15:clr>
        </p15:guide>
        <p15:guide id="3" orient="horz" pos="890" userDrawn="1">
          <p15:clr>
            <a:srgbClr val="FBAE40"/>
          </p15:clr>
        </p15:guide>
        <p15:guide id="4" orient="horz" pos="618" userDrawn="1">
          <p15:clr>
            <a:srgbClr val="FBAE40"/>
          </p15:clr>
        </p15:guide>
        <p15:guide id="5" orient="horz" pos="527" userDrawn="1">
          <p15:clr>
            <a:srgbClr val="FBAE40"/>
          </p15:clr>
        </p15:guide>
        <p15:guide id="6" orient="horz" pos="164" userDrawn="1">
          <p15:clr>
            <a:srgbClr val="FBAE40"/>
          </p15:clr>
        </p15:guide>
        <p15:guide id="7" orient="horz" pos="3974" userDrawn="1">
          <p15:clr>
            <a:srgbClr val="FBAE40"/>
          </p15:clr>
        </p15:guide>
        <p15:guide id="8" pos="551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343DC8-98A1-4656-9BDF-D22620B9FFD5}"/>
              </a:ext>
            </a:extLst>
          </p:cNvPr>
          <p:cNvSpPr>
            <a:spLocks noGrp="1"/>
          </p:cNvSpPr>
          <p:nvPr>
            <p:ph type="body" sz="half" idx="2"/>
          </p:nvPr>
        </p:nvSpPr>
        <p:spPr>
          <a:xfrm>
            <a:off x="395287" y="981074"/>
            <a:ext cx="8353425" cy="431645"/>
          </a:xfrm>
        </p:spPr>
        <p:txBody>
          <a:bodyPr/>
          <a:lstStyle>
            <a:lvl1pPr marL="0" indent="0">
              <a:buNone/>
              <a:defRPr sz="1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a:extLst>
              <a:ext uri="{FF2B5EF4-FFF2-40B4-BE49-F238E27FC236}">
                <a16:creationId xmlns:a16="http://schemas.microsoft.com/office/drawing/2014/main" id="{7B113304-46C8-40B9-92F2-2AFD518A0F58}"/>
              </a:ext>
            </a:extLst>
          </p:cNvPr>
          <p:cNvSpPr>
            <a:spLocks noGrp="1"/>
          </p:cNvSpPr>
          <p:nvPr>
            <p:ph type="dt" sz="half" idx="10"/>
          </p:nvPr>
        </p:nvSpPr>
        <p:spPr/>
        <p:txBody>
          <a:bodyPr/>
          <a:lstStyle/>
          <a:p>
            <a:r>
              <a:rPr lang="de-DE"/>
              <a:t>04.02.2021</a:t>
            </a:r>
            <a:endParaRPr lang="de-DE" dirty="0"/>
          </a:p>
        </p:txBody>
      </p:sp>
      <p:sp>
        <p:nvSpPr>
          <p:cNvPr id="6" name="Footer Placeholder 5">
            <a:extLst>
              <a:ext uri="{FF2B5EF4-FFF2-40B4-BE49-F238E27FC236}">
                <a16:creationId xmlns:a16="http://schemas.microsoft.com/office/drawing/2014/main" id="{C29198AE-3EAB-47F1-A380-6EA72C9B2BB2}"/>
              </a:ext>
            </a:extLst>
          </p:cNvPr>
          <p:cNvSpPr>
            <a:spLocks noGrp="1"/>
          </p:cNvSpPr>
          <p:nvPr>
            <p:ph type="ftr" sz="quarter" idx="11"/>
          </p:nvPr>
        </p:nvSpPr>
        <p:spPr/>
        <p:txBody>
          <a:bodyPr/>
          <a:lstStyle/>
          <a:p>
            <a:r>
              <a:rPr lang="de-DE"/>
              <a:t>Wirtschaftsforum Graubünden</a:t>
            </a:r>
            <a:endParaRPr lang="de-CH" dirty="0"/>
          </a:p>
        </p:txBody>
      </p:sp>
      <p:sp>
        <p:nvSpPr>
          <p:cNvPr id="7" name="Slide Number Placeholder 6">
            <a:extLst>
              <a:ext uri="{FF2B5EF4-FFF2-40B4-BE49-F238E27FC236}">
                <a16:creationId xmlns:a16="http://schemas.microsoft.com/office/drawing/2014/main" id="{603030D8-9EF9-4DD1-9C51-450CA52183B0}"/>
              </a:ext>
            </a:extLst>
          </p:cNvPr>
          <p:cNvSpPr>
            <a:spLocks noGrp="1"/>
          </p:cNvSpPr>
          <p:nvPr>
            <p:ph type="sldNum" sz="quarter" idx="12"/>
          </p:nvPr>
        </p:nvSpPr>
        <p:spPr/>
        <p:txBody>
          <a:bodyPr/>
          <a:lstStyle/>
          <a:p>
            <a:fld id="{C45EF9CB-EA02-4358-A43B-37B7D50B5BD7}" type="slidenum">
              <a:rPr lang="de-DE" smtClean="0"/>
              <a:t>‹Nr.›</a:t>
            </a:fld>
            <a:endParaRPr lang="de-DE" dirty="0"/>
          </a:p>
        </p:txBody>
      </p:sp>
      <p:sp>
        <p:nvSpPr>
          <p:cNvPr id="8" name="Title 7">
            <a:extLst>
              <a:ext uri="{FF2B5EF4-FFF2-40B4-BE49-F238E27FC236}">
                <a16:creationId xmlns:a16="http://schemas.microsoft.com/office/drawing/2014/main" id="{A3A3B181-D616-4478-ACE2-759EB8188A51}"/>
              </a:ext>
            </a:extLst>
          </p:cNvPr>
          <p:cNvSpPr>
            <a:spLocks noGrp="1"/>
          </p:cNvSpPr>
          <p:nvPr>
            <p:ph type="title"/>
          </p:nvPr>
        </p:nvSpPr>
        <p:spPr/>
        <p:txBody>
          <a:bodyPr/>
          <a:lstStyle/>
          <a:p>
            <a:r>
              <a:rPr lang="de-DE"/>
              <a:t>Titelmasterformat durch Klicken bearbeiten</a:t>
            </a:r>
            <a:endParaRPr lang="de-DE" dirty="0"/>
          </a:p>
        </p:txBody>
      </p:sp>
      <p:sp>
        <p:nvSpPr>
          <p:cNvPr id="10" name="Text Placeholder 10">
            <a:extLst>
              <a:ext uri="{FF2B5EF4-FFF2-40B4-BE49-F238E27FC236}">
                <a16:creationId xmlns:a16="http://schemas.microsoft.com/office/drawing/2014/main" id="{A6581E4F-6E59-44FC-B402-9743FEE42D25}"/>
              </a:ext>
            </a:extLst>
          </p:cNvPr>
          <p:cNvSpPr>
            <a:spLocks noGrp="1"/>
          </p:cNvSpPr>
          <p:nvPr>
            <p:ph type="body" sz="quarter" idx="13"/>
          </p:nvPr>
        </p:nvSpPr>
        <p:spPr>
          <a:xfrm>
            <a:off x="467543" y="0"/>
            <a:ext cx="8281169" cy="260648"/>
          </a:xfrm>
        </p:spPr>
        <p:txBody>
          <a:bodyPr tIns="43200"/>
          <a:lstStyle>
            <a:lvl1pPr marL="0" indent="0">
              <a:spcAft>
                <a:spcPts val="0"/>
              </a:spcAft>
              <a:buNone/>
              <a:defRPr sz="1200" b="0"/>
            </a:lvl1pPr>
            <a:lvl2pPr marL="0" indent="0">
              <a:spcAft>
                <a:spcPts val="0"/>
              </a:spcAft>
              <a:buNone/>
              <a:defRPr/>
            </a:lvl2pPr>
            <a:lvl3pPr marL="0" indent="0">
              <a:spcAft>
                <a:spcPts val="0"/>
              </a:spcAft>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stStyle>
          <a:p>
            <a:pPr lvl="0"/>
            <a:r>
              <a:rPr lang="de-DE"/>
              <a:t>Formatvorlagen des Textmasters bearbeiten</a:t>
            </a:r>
          </a:p>
        </p:txBody>
      </p:sp>
      <p:cxnSp>
        <p:nvCxnSpPr>
          <p:cNvPr id="11" name="Straight Connector 10">
            <a:extLst>
              <a:ext uri="{FF2B5EF4-FFF2-40B4-BE49-F238E27FC236}">
                <a16:creationId xmlns:a16="http://schemas.microsoft.com/office/drawing/2014/main" id="{3501B743-E36A-4CB5-B66A-1A78D24B7D74}"/>
              </a:ext>
            </a:extLst>
          </p:cNvPr>
          <p:cNvCxnSpPr/>
          <p:nvPr userDrawn="1"/>
        </p:nvCxnSpPr>
        <p:spPr>
          <a:xfrm>
            <a:off x="407373" y="0"/>
            <a:ext cx="0" cy="1889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3130833-3FB2-4641-BE37-7866C3E9159B}"/>
              </a:ext>
            </a:extLst>
          </p:cNvPr>
          <p:cNvSpPr>
            <a:spLocks noGrp="1"/>
          </p:cNvSpPr>
          <p:nvPr>
            <p:ph type="body" sz="quarter" idx="14"/>
          </p:nvPr>
        </p:nvSpPr>
        <p:spPr>
          <a:xfrm>
            <a:off x="395039" y="5949950"/>
            <a:ext cx="8353425" cy="358775"/>
          </a:xfrm>
        </p:spPr>
        <p:txBody>
          <a:bodyPr/>
          <a:lstStyle>
            <a:lvl1pPr marL="0" indent="0">
              <a:spcAft>
                <a:spcPts val="0"/>
              </a:spcAft>
              <a:buNone/>
              <a:defRPr sz="1200"/>
            </a:lvl1pPr>
            <a:lvl2pPr marL="0">
              <a:spcAft>
                <a:spcPts val="0"/>
              </a:spcAft>
              <a:defRPr sz="1200"/>
            </a:lvl2pPr>
            <a:lvl3pPr marL="0">
              <a:spcAft>
                <a:spcPts val="0"/>
              </a:spcAft>
              <a:buFont typeface="+mj-lt"/>
              <a:buAutoNum type="arabicPeriod"/>
              <a:defRPr sz="1200"/>
            </a:lvl3pPr>
            <a:lvl4pPr>
              <a:spcAft>
                <a:spcPts val="0"/>
              </a:spcAft>
              <a:defRPr sz="1200"/>
            </a:lvl4pPr>
            <a:lvl5pPr marL="0" indent="0">
              <a:spcAft>
                <a:spcPts val="0"/>
              </a:spcAft>
              <a:buNone/>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Chart Placeholder 11">
            <a:extLst>
              <a:ext uri="{FF2B5EF4-FFF2-40B4-BE49-F238E27FC236}">
                <a16:creationId xmlns:a16="http://schemas.microsoft.com/office/drawing/2014/main" id="{DAF18D99-0617-435A-9CD3-AD0FE5C87CA8}"/>
              </a:ext>
            </a:extLst>
          </p:cNvPr>
          <p:cNvSpPr>
            <a:spLocks noGrp="1"/>
          </p:cNvSpPr>
          <p:nvPr>
            <p:ph type="chart" sz="quarter" idx="15"/>
          </p:nvPr>
        </p:nvSpPr>
        <p:spPr>
          <a:xfrm>
            <a:off x="395288" y="1557338"/>
            <a:ext cx="8353425" cy="4248150"/>
          </a:xfrm>
        </p:spPr>
        <p:txBody>
          <a:bodyPr/>
          <a:lstStyle>
            <a:lvl1pPr marL="0" indent="0" algn="ctr">
              <a:buNone/>
              <a:defRPr/>
            </a:lvl1pPr>
          </a:lstStyle>
          <a:p>
            <a:r>
              <a:rPr lang="de-DE" dirty="0"/>
              <a:t>Diagramm durch Klicken auf Symbol hinzufügen</a:t>
            </a:r>
            <a:endParaRPr lang="de-CH" dirty="0"/>
          </a:p>
        </p:txBody>
      </p:sp>
    </p:spTree>
    <p:extLst>
      <p:ext uri="{BB962C8B-B14F-4D97-AF65-F5344CB8AC3E}">
        <p14:creationId xmlns:p14="http://schemas.microsoft.com/office/powerpoint/2010/main" val="4153688099"/>
      </p:ext>
    </p:extLst>
  </p:cSld>
  <p:clrMapOvr>
    <a:masterClrMapping/>
  </p:clrMapOvr>
  <p:extLst>
    <p:ext uri="{DCECCB84-F9BA-43D5-87BE-67443E8EF086}">
      <p15:sldGuideLst xmlns:p15="http://schemas.microsoft.com/office/powerpoint/2012/main">
        <p15:guide id="1" pos="249" userDrawn="1">
          <p15:clr>
            <a:srgbClr val="FBAE40"/>
          </p15:clr>
        </p15:guide>
        <p15:guide id="2" pos="5511" userDrawn="1">
          <p15:clr>
            <a:srgbClr val="FBAE40"/>
          </p15:clr>
        </p15:guide>
        <p15:guide id="3" orient="horz" pos="981" userDrawn="1">
          <p15:clr>
            <a:srgbClr val="FBAE40"/>
          </p15:clr>
        </p15:guide>
        <p15:guide id="4" orient="horz" pos="890" userDrawn="1">
          <p15:clr>
            <a:srgbClr val="FBAE40"/>
          </p15:clr>
        </p15:guide>
        <p15:guide id="5" orient="horz" pos="618" userDrawn="1">
          <p15:clr>
            <a:srgbClr val="FBAE40"/>
          </p15:clr>
        </p15:guide>
        <p15:guide id="6" orient="horz" pos="527" userDrawn="1">
          <p15:clr>
            <a:srgbClr val="FBAE40"/>
          </p15:clr>
        </p15:guide>
        <p15:guide id="7" orient="horz" pos="164" userDrawn="1">
          <p15:clr>
            <a:srgbClr val="FBAE40"/>
          </p15:clr>
        </p15:guide>
        <p15:guide id="8" orient="horz" pos="3657" userDrawn="1">
          <p15:clr>
            <a:srgbClr val="FBAE40"/>
          </p15:clr>
        </p15:guide>
        <p15:guide id="9" orient="horz" pos="3748" userDrawn="1">
          <p15:clr>
            <a:srgbClr val="FBAE40"/>
          </p15:clr>
        </p15:guide>
        <p15:guide id="10" orient="horz" pos="3974" userDrawn="1">
          <p15:clr>
            <a:srgbClr val="FBAE40"/>
          </p15:clr>
        </p15:guide>
        <p15:guide id="11" orient="horz" pos="411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9835A3-31EA-46EC-82AF-3E9088F7F773}"/>
              </a:ext>
            </a:extLst>
          </p:cNvPr>
          <p:cNvSpPr txBox="1"/>
          <p:nvPr userDrawn="1"/>
        </p:nvSpPr>
        <p:spPr>
          <a:xfrm>
            <a:off x="0" y="0"/>
            <a:ext cx="9144000" cy="6858000"/>
          </a:xfrm>
          <a:prstGeom prst="rect">
            <a:avLst/>
          </a:prstGeom>
          <a:noFill/>
        </p:spPr>
        <p:txBody>
          <a:bodyPr wrap="square" rtlCol="0" anchor="ctr" anchorCtr="0">
            <a:noAutofit/>
          </a:bodyPr>
          <a:lstStyle/>
          <a:p>
            <a:pPr marL="0" indent="0" algn="ctr">
              <a:buNone/>
            </a:pPr>
            <a:r>
              <a:rPr lang="de-DE" sz="8800" b="1" noProof="1">
                <a:solidFill>
                  <a:schemeClr val="accent1"/>
                </a:solidFill>
              </a:rPr>
              <a:t>Extras</a:t>
            </a:r>
          </a:p>
          <a:p>
            <a:pPr algn="ctr"/>
            <a:endParaRPr lang="de-DE" sz="1800" noProof="1"/>
          </a:p>
        </p:txBody>
      </p:sp>
    </p:spTree>
    <p:extLst>
      <p:ext uri="{BB962C8B-B14F-4D97-AF65-F5344CB8AC3E}">
        <p14:creationId xmlns:p14="http://schemas.microsoft.com/office/powerpoint/2010/main" val="75887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C75B1-08B8-4901-89C3-FB2D085E7432}"/>
              </a:ext>
            </a:extLst>
          </p:cNvPr>
          <p:cNvSpPr>
            <a:spLocks noGrp="1"/>
          </p:cNvSpPr>
          <p:nvPr>
            <p:ph type="title"/>
          </p:nvPr>
        </p:nvSpPr>
        <p:spPr>
          <a:xfrm>
            <a:off x="395535" y="260648"/>
            <a:ext cx="8353177" cy="576063"/>
          </a:xfrm>
          <a:prstGeom prst="rect">
            <a:avLst/>
          </a:prstGeom>
        </p:spPr>
        <p:txBody>
          <a:bodyPr vert="horz" lIns="0" tIns="0" rIns="0" bIns="0" rtlCol="0" anchor="b" anchorCtr="0">
            <a:noAutofit/>
          </a:bodyPr>
          <a:lstStyle/>
          <a:p>
            <a:endParaRPr lang="de-CH" dirty="0"/>
          </a:p>
        </p:txBody>
      </p:sp>
      <p:sp>
        <p:nvSpPr>
          <p:cNvPr id="3" name="Text Placeholder 2">
            <a:extLst>
              <a:ext uri="{FF2B5EF4-FFF2-40B4-BE49-F238E27FC236}">
                <a16:creationId xmlns:a16="http://schemas.microsoft.com/office/drawing/2014/main" id="{4FECC7DA-C237-4D79-9212-DF2A1A9C8327}"/>
              </a:ext>
            </a:extLst>
          </p:cNvPr>
          <p:cNvSpPr>
            <a:spLocks noGrp="1"/>
          </p:cNvSpPr>
          <p:nvPr>
            <p:ph type="body" idx="1"/>
          </p:nvPr>
        </p:nvSpPr>
        <p:spPr>
          <a:xfrm>
            <a:off x="395287" y="980728"/>
            <a:ext cx="8353425" cy="5401022"/>
          </a:xfrm>
          <a:prstGeom prst="rect">
            <a:avLst/>
          </a:prstGeom>
        </p:spPr>
        <p:txBody>
          <a:bodyPr vert="horz" lIns="0" tIns="0" rIns="0" bIns="0" rtlCol="0">
            <a:noAutofit/>
          </a:bodyPr>
          <a:lstStyle/>
          <a:p>
            <a:pPr lvl="0"/>
            <a:r>
              <a:rPr lang="de-CH" dirty="0"/>
              <a:t>Edit Master text styles</a:t>
            </a:r>
          </a:p>
          <a:p>
            <a:pPr lvl="1"/>
            <a:r>
              <a:rPr lang="de-CH" dirty="0"/>
              <a:t>Second level</a:t>
            </a:r>
          </a:p>
          <a:p>
            <a:pPr lvl="2"/>
            <a:r>
              <a:rPr lang="de-CH" dirty="0"/>
              <a:t>Third level</a:t>
            </a:r>
          </a:p>
          <a:p>
            <a:pPr lvl="3"/>
            <a:r>
              <a:rPr lang="de-CH" dirty="0"/>
              <a:t>Fourth level</a:t>
            </a:r>
          </a:p>
          <a:p>
            <a:pPr lvl="4"/>
            <a:r>
              <a:rPr lang="de-CH" dirty="0"/>
              <a:t>Fifth level</a:t>
            </a:r>
          </a:p>
        </p:txBody>
      </p:sp>
      <p:sp>
        <p:nvSpPr>
          <p:cNvPr id="4" name="Date Placeholder 3">
            <a:extLst>
              <a:ext uri="{FF2B5EF4-FFF2-40B4-BE49-F238E27FC236}">
                <a16:creationId xmlns:a16="http://schemas.microsoft.com/office/drawing/2014/main" id="{37B2BD55-8A50-48A0-9D2D-6292EE5899D2}"/>
              </a:ext>
            </a:extLst>
          </p:cNvPr>
          <p:cNvSpPr>
            <a:spLocks noGrp="1"/>
          </p:cNvSpPr>
          <p:nvPr>
            <p:ph type="dt" sz="half" idx="2"/>
          </p:nvPr>
        </p:nvSpPr>
        <p:spPr>
          <a:xfrm>
            <a:off x="6156325" y="6525344"/>
            <a:ext cx="2304107" cy="288000"/>
          </a:xfrm>
          <a:prstGeom prst="rect">
            <a:avLst/>
          </a:prstGeom>
        </p:spPr>
        <p:txBody>
          <a:bodyPr vert="horz" lIns="0" tIns="0" rIns="0" bIns="0" rtlCol="0" anchor="t" anchorCtr="0">
            <a:noAutofit/>
          </a:bodyPr>
          <a:lstStyle>
            <a:lvl1pPr algn="r">
              <a:defRPr sz="900">
                <a:solidFill>
                  <a:schemeClr val="tx1">
                    <a:lumMod val="65000"/>
                    <a:lumOff val="35000"/>
                  </a:schemeClr>
                </a:solidFill>
              </a:defRPr>
            </a:lvl1pPr>
          </a:lstStyle>
          <a:p>
            <a:r>
              <a:rPr lang="de-DE"/>
              <a:t>04.02.2021</a:t>
            </a:r>
            <a:endParaRPr lang="de-CH"/>
          </a:p>
        </p:txBody>
      </p:sp>
      <p:sp>
        <p:nvSpPr>
          <p:cNvPr id="5" name="Footer Placeholder 4">
            <a:extLst>
              <a:ext uri="{FF2B5EF4-FFF2-40B4-BE49-F238E27FC236}">
                <a16:creationId xmlns:a16="http://schemas.microsoft.com/office/drawing/2014/main" id="{47E513B7-ECB5-41BD-9B86-80F15EE2D76A}"/>
              </a:ext>
            </a:extLst>
          </p:cNvPr>
          <p:cNvSpPr>
            <a:spLocks noGrp="1"/>
          </p:cNvSpPr>
          <p:nvPr>
            <p:ph type="ftr" sz="quarter" idx="3"/>
          </p:nvPr>
        </p:nvSpPr>
        <p:spPr>
          <a:xfrm>
            <a:off x="395536" y="6525344"/>
            <a:ext cx="5486400" cy="288000"/>
          </a:xfrm>
          <a:prstGeom prst="rect">
            <a:avLst/>
          </a:prstGeom>
        </p:spPr>
        <p:txBody>
          <a:bodyPr vert="horz" lIns="0" tIns="0" rIns="0" bIns="0" rtlCol="0" anchor="t" anchorCtr="0">
            <a:noAutofit/>
          </a:bodyPr>
          <a:lstStyle>
            <a:lvl1pPr algn="l">
              <a:defRPr sz="900">
                <a:solidFill>
                  <a:schemeClr val="tx1">
                    <a:lumMod val="65000"/>
                    <a:lumOff val="35000"/>
                  </a:schemeClr>
                </a:solidFill>
              </a:defRPr>
            </a:lvl1pPr>
          </a:lstStyle>
          <a:p>
            <a:r>
              <a:rPr lang="de-DE"/>
              <a:t>Wirtschaftsforum Graubünden</a:t>
            </a:r>
            <a:endParaRPr lang="de-CH" dirty="0"/>
          </a:p>
        </p:txBody>
      </p:sp>
      <p:sp>
        <p:nvSpPr>
          <p:cNvPr id="6" name="Slide Number Placeholder 5">
            <a:extLst>
              <a:ext uri="{FF2B5EF4-FFF2-40B4-BE49-F238E27FC236}">
                <a16:creationId xmlns:a16="http://schemas.microsoft.com/office/drawing/2014/main" id="{E2E53DB6-9931-416B-A2A4-44E7980E932C}"/>
              </a:ext>
            </a:extLst>
          </p:cNvPr>
          <p:cNvSpPr>
            <a:spLocks noGrp="1"/>
          </p:cNvSpPr>
          <p:nvPr>
            <p:ph type="sldNum" sz="quarter" idx="4"/>
          </p:nvPr>
        </p:nvSpPr>
        <p:spPr>
          <a:xfrm>
            <a:off x="8532440" y="6525344"/>
            <a:ext cx="216024" cy="288000"/>
          </a:xfrm>
          <a:prstGeom prst="rect">
            <a:avLst/>
          </a:prstGeom>
        </p:spPr>
        <p:txBody>
          <a:bodyPr vert="horz" lIns="0" tIns="0" rIns="0" bIns="0" rtlCol="0" anchor="t" anchorCtr="0">
            <a:noAutofit/>
          </a:bodyPr>
          <a:lstStyle>
            <a:lvl1pPr algn="r">
              <a:defRPr sz="900">
                <a:solidFill>
                  <a:schemeClr val="tx1">
                    <a:lumMod val="65000"/>
                    <a:lumOff val="35000"/>
                  </a:schemeClr>
                </a:solidFill>
              </a:defRPr>
            </a:lvl1pPr>
          </a:lstStyle>
          <a:p>
            <a:fld id="{C45EF9CB-EA02-4358-A43B-37B7D50B5BD7}" type="slidenum">
              <a:rPr lang="de-CH" smtClean="0"/>
              <a:pPr/>
              <a:t>‹Nr.›</a:t>
            </a:fld>
            <a:endParaRPr lang="de-CH"/>
          </a:p>
        </p:txBody>
      </p:sp>
      <p:cxnSp>
        <p:nvCxnSpPr>
          <p:cNvPr id="25" name="Straight Connector 24">
            <a:extLst>
              <a:ext uri="{FF2B5EF4-FFF2-40B4-BE49-F238E27FC236}">
                <a16:creationId xmlns:a16="http://schemas.microsoft.com/office/drawing/2014/main" id="{9C7401DD-5D0E-43C0-8902-CC6FA981EAA2}"/>
              </a:ext>
            </a:extLst>
          </p:cNvPr>
          <p:cNvCxnSpPr>
            <a:cxnSpLocks/>
          </p:cNvCxnSpPr>
          <p:nvPr userDrawn="1"/>
        </p:nvCxnSpPr>
        <p:spPr>
          <a:xfrm>
            <a:off x="395288" y="6453336"/>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6917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9" r:id="rId3"/>
    <p:sldLayoutId id="2147483654" r:id="rId4"/>
    <p:sldLayoutId id="2147483650" r:id="rId5"/>
    <p:sldLayoutId id="2147483656" r:id="rId6"/>
    <p:sldLayoutId id="2147483657" r:id="rId7"/>
    <p:sldLayoutId id="2147483665" r:id="rId8"/>
    <p:sldLayoutId id="2147483660" r:id="rId9"/>
    <p:sldLayoutId id="2147483651" r:id="rId10"/>
    <p:sldLayoutId id="2147483652" r:id="rId11"/>
    <p:sldLayoutId id="2147483653" r:id="rId12"/>
    <p:sldLayoutId id="2147483664" r:id="rId13"/>
    <p:sldLayoutId id="2147483661" r:id="rId14"/>
    <p:sldLayoutId id="2147483655" r:id="rId15"/>
    <p:sldLayoutId id="2147483658" r:id="rId16"/>
  </p:sldLayoutIdLst>
  <p:hf hdr="0"/>
  <p:txStyles>
    <p:titleStyle>
      <a:lvl1pPr algn="l" defTabSz="914400" rtl="0" eaLnBrk="1" latinLnBrk="0" hangingPunct="1">
        <a:lnSpc>
          <a:spcPct val="90000"/>
        </a:lnSpc>
        <a:spcBef>
          <a:spcPct val="0"/>
        </a:spcBef>
        <a:buNone/>
        <a:defRPr sz="2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2pPr>
      <a:lvl3pPr marL="684000" indent="-228600" algn="l" defTabSz="914400" rtl="0" eaLnBrk="1" latinLnBrk="0" hangingPunct="1">
        <a:lnSpc>
          <a:spcPct val="100000"/>
        </a:lnSpc>
        <a:spcBef>
          <a:spcPts val="0"/>
        </a:spcBef>
        <a:spcAft>
          <a:spcPts val="300"/>
        </a:spcAft>
        <a:buClr>
          <a:schemeClr val="tx2"/>
        </a:buClr>
        <a:buFont typeface="Wingdings" panose="05000000000000000000" pitchFamily="2" charset="2"/>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4pPr>
      <a:lvl5pPr marL="230400" indent="-230400" algn="l" defTabSz="914400" rtl="0" eaLnBrk="1" latinLnBrk="0" hangingPunct="1">
        <a:lnSpc>
          <a:spcPct val="100000"/>
        </a:lnSpc>
        <a:spcBef>
          <a:spcPts val="0"/>
        </a:spcBef>
        <a:spcAft>
          <a:spcPts val="300"/>
        </a:spcAft>
        <a:buClrTx/>
        <a:buFont typeface="+mj-lt"/>
        <a:buAutoNum type="arabicPeriod"/>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300"/>
        </a:spcAft>
        <a:buClr>
          <a:schemeClr val="tx2"/>
        </a:buClr>
        <a:buFont typeface="Wingdings" panose="05000000000000000000" pitchFamily="2" charset="2"/>
        <a:buNone/>
        <a:defRPr sz="16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180000" indent="-180000"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3pPr>
      <a:lvl4pPr marL="0" algn="l" defTabSz="914400" rtl="0" eaLnBrk="1" latinLnBrk="0" hangingPunct="1">
        <a:defRPr sz="1600" kern="1200">
          <a:solidFill>
            <a:schemeClr val="tx1"/>
          </a:solidFill>
          <a:latin typeface="+mn-lt"/>
          <a:ea typeface="+mn-ea"/>
          <a:cs typeface="+mn-cs"/>
        </a:defRPr>
      </a:lvl4pPr>
      <a:lvl5pPr marL="0" algn="l" defTabSz="914400" rtl="0" eaLnBrk="1" latinLnBrk="0" hangingPunct="1">
        <a:defRPr sz="1600" kern="1200">
          <a:solidFill>
            <a:schemeClr val="tx1"/>
          </a:solidFill>
          <a:latin typeface="+mn-lt"/>
          <a:ea typeface="+mn-ea"/>
          <a:cs typeface="+mn-cs"/>
        </a:defRPr>
      </a:lvl5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p:cNvPicPr>
          <p:nvPr>
            <p:ph type="pic" sz="quarter" idx="10"/>
          </p:nvPr>
        </p:nvPicPr>
        <p:blipFill>
          <a:blip r:embed="rId2" cstate="print">
            <a:extLst>
              <a:ext uri="{28A0092B-C50C-407E-A947-70E740481C1C}">
                <a14:useLocalDpi xmlns:a14="http://schemas.microsoft.com/office/drawing/2010/main" val="0"/>
              </a:ext>
            </a:extLst>
          </a:blip>
          <a:srcRect l="4268" r="4268"/>
          <a:stretch>
            <a:fillRect/>
          </a:stretch>
        </p:blipFill>
        <p:spPr bwMode="auto">
          <a:prstGeom prst="rect">
            <a:avLst/>
          </a:prstGeom>
          <a:noFill/>
        </p:spPr>
      </p:pic>
      <p:sp>
        <p:nvSpPr>
          <p:cNvPr id="11" name="Title 10">
            <a:extLst>
              <a:ext uri="{FF2B5EF4-FFF2-40B4-BE49-F238E27FC236}">
                <a16:creationId xmlns:a16="http://schemas.microsoft.com/office/drawing/2014/main" id="{3B825884-FDF5-4168-86A4-DD18B62F00B0}"/>
              </a:ext>
            </a:extLst>
          </p:cNvPr>
          <p:cNvSpPr>
            <a:spLocks noGrp="1"/>
          </p:cNvSpPr>
          <p:nvPr>
            <p:ph type="ctrTitle"/>
          </p:nvPr>
        </p:nvSpPr>
        <p:spPr>
          <a:xfrm>
            <a:off x="2555625" y="1569453"/>
            <a:ext cx="6192837" cy="995451"/>
          </a:xfrm>
        </p:spPr>
        <p:txBody>
          <a:bodyPr/>
          <a:lstStyle/>
          <a:p>
            <a:r>
              <a:rPr lang="de-DE" dirty="0" smtClean="0">
                <a:solidFill>
                  <a:srgbClr val="C00000"/>
                </a:solidFill>
              </a:rPr>
              <a:t>COVID19-Unternehmensbefragung </a:t>
            </a:r>
            <a:r>
              <a:rPr lang="de-DE" dirty="0">
                <a:solidFill>
                  <a:srgbClr val="C00000"/>
                </a:solidFill>
              </a:rPr>
              <a:t>Januar 2021</a:t>
            </a:r>
          </a:p>
        </p:txBody>
      </p:sp>
      <p:sp>
        <p:nvSpPr>
          <p:cNvPr id="12" name="Subtitle 11">
            <a:extLst>
              <a:ext uri="{FF2B5EF4-FFF2-40B4-BE49-F238E27FC236}">
                <a16:creationId xmlns:a16="http://schemas.microsoft.com/office/drawing/2014/main" id="{811F43AF-4761-4FF5-8F5C-BB39B7945713}"/>
              </a:ext>
            </a:extLst>
          </p:cNvPr>
          <p:cNvSpPr>
            <a:spLocks noGrp="1"/>
          </p:cNvSpPr>
          <p:nvPr>
            <p:ph type="subTitle" idx="1"/>
          </p:nvPr>
        </p:nvSpPr>
        <p:spPr>
          <a:xfrm>
            <a:off x="2555626" y="2646555"/>
            <a:ext cx="6192838" cy="422405"/>
          </a:xfrm>
        </p:spPr>
        <p:txBody>
          <a:bodyPr/>
          <a:lstStyle/>
          <a:p>
            <a:r>
              <a:rPr lang="de-DE" b="1" dirty="0" smtClean="0"/>
              <a:t>Ergebnisse der Umfrage; 11. Februar 2021</a:t>
            </a:r>
            <a:endParaRPr lang="de-DE" b="1" dirty="0"/>
          </a:p>
        </p:txBody>
      </p:sp>
      <p:sp>
        <p:nvSpPr>
          <p:cNvPr id="7" name="Text Placeholder 6">
            <a:extLst>
              <a:ext uri="{FF2B5EF4-FFF2-40B4-BE49-F238E27FC236}">
                <a16:creationId xmlns:a16="http://schemas.microsoft.com/office/drawing/2014/main" id="{D45CCE01-770E-4081-9030-43B319AE01E2}"/>
              </a:ext>
            </a:extLst>
          </p:cNvPr>
          <p:cNvSpPr>
            <a:spLocks noGrp="1"/>
          </p:cNvSpPr>
          <p:nvPr>
            <p:ph type="body" sz="quarter" idx="11"/>
          </p:nvPr>
        </p:nvSpPr>
        <p:spPr/>
        <p:txBody>
          <a:bodyPr/>
          <a:lstStyle/>
          <a:p>
            <a:r>
              <a:rPr lang="de-CH" dirty="0"/>
              <a:t>Wirtschaftsforum Graubünden l Poststrasse 3 l 7000 Chur</a:t>
            </a:r>
            <a:br>
              <a:rPr lang="de-CH" dirty="0"/>
            </a:br>
            <a:r>
              <a:rPr lang="de-CH" dirty="0"/>
              <a:t>Tel. +41 81 253 34 34 l www.wirtschaftsforum-gr.ch l info@wirtschaftsforum-gr.ch</a:t>
            </a:r>
          </a:p>
        </p:txBody>
      </p:sp>
      <p:pic>
        <p:nvPicPr>
          <p:cNvPr id="2" name="Grafik 1"/>
          <p:cNvPicPr>
            <a:picLocks noChangeAspect="1"/>
          </p:cNvPicPr>
          <p:nvPr/>
        </p:nvPicPr>
        <p:blipFill>
          <a:blip r:embed="rId3"/>
          <a:stretch>
            <a:fillRect/>
          </a:stretch>
        </p:blipFill>
        <p:spPr>
          <a:xfrm>
            <a:off x="4588723" y="227348"/>
            <a:ext cx="1150285" cy="805932"/>
          </a:xfrm>
          <a:prstGeom prst="rect">
            <a:avLst/>
          </a:prstGeom>
        </p:spPr>
      </p:pic>
      <p:pic>
        <p:nvPicPr>
          <p:cNvPr id="8" name="Grafik 7" descr="Logo Design Graubündnerischer Baumeisterverband - Süsskind SGD"/>
          <p:cNvPicPr/>
          <p:nvPr/>
        </p:nvPicPr>
        <p:blipFill rotWithShape="1">
          <a:blip r:embed="rId4">
            <a:extLst>
              <a:ext uri="{28A0092B-C50C-407E-A947-70E740481C1C}">
                <a14:useLocalDpi xmlns:a14="http://schemas.microsoft.com/office/drawing/2010/main" val="0"/>
              </a:ext>
            </a:extLst>
          </a:blip>
          <a:srcRect l="9473" t="36177" r="8864" b="35935"/>
          <a:stretch/>
        </p:blipFill>
        <p:spPr bwMode="auto">
          <a:xfrm>
            <a:off x="7020272" y="500515"/>
            <a:ext cx="1558290" cy="5327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0144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5"/>
            <a:ext cx="8353425" cy="576062"/>
          </a:xfrm>
        </p:spPr>
        <p:txBody>
          <a:bodyPr/>
          <a:lstStyle/>
          <a:p>
            <a:r>
              <a:rPr lang="de-CH" dirty="0"/>
              <a:t>2021 trifft die Bündner Wirtschaft voraussichtlich stärker als 2020. Insbesondere der zu erwartende Cashflow-Einbruch trifft die Bündner Volkswirtschaft hart.</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10</a:t>
            </a:fld>
            <a:endParaRPr lang="de-DE" dirty="0"/>
          </a:p>
        </p:txBody>
      </p:sp>
      <p:sp>
        <p:nvSpPr>
          <p:cNvPr id="8" name="Titel 7"/>
          <p:cNvSpPr>
            <a:spLocks noGrp="1"/>
          </p:cNvSpPr>
          <p:nvPr>
            <p:ph type="title"/>
          </p:nvPr>
        </p:nvSpPr>
        <p:spPr/>
        <p:txBody>
          <a:bodyPr/>
          <a:lstStyle/>
          <a:p>
            <a:r>
              <a:rPr lang="de-CH" dirty="0"/>
              <a:t>2. Umsatzentwicklung &amp; </a:t>
            </a:r>
            <a:r>
              <a:rPr lang="de-CH" dirty="0" smtClean="0"/>
              <a:t>Cashflow-Entwicklung (1/5)</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13" name="Grafik 12"/>
          <p:cNvPicPr>
            <a:picLocks noChangeAspect="1"/>
          </p:cNvPicPr>
          <p:nvPr/>
        </p:nvPicPr>
        <p:blipFill rotWithShape="1">
          <a:blip r:embed="rId2"/>
          <a:srcRect t="5895"/>
          <a:stretch/>
        </p:blipFill>
        <p:spPr>
          <a:xfrm>
            <a:off x="792000" y="1700808"/>
            <a:ext cx="7560000" cy="4598188"/>
          </a:xfrm>
          <a:prstGeom prst="rect">
            <a:avLst/>
          </a:prstGeom>
        </p:spPr>
      </p:pic>
    </p:spTree>
    <p:extLst>
      <p:ext uri="{BB962C8B-B14F-4D97-AF65-F5344CB8AC3E}">
        <p14:creationId xmlns:p14="http://schemas.microsoft.com/office/powerpoint/2010/main" val="2761756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5"/>
            <a:ext cx="8353425" cy="545259"/>
          </a:xfrm>
        </p:spPr>
        <p:txBody>
          <a:bodyPr/>
          <a:lstStyle/>
          <a:p>
            <a:r>
              <a:rPr lang="de-CH" dirty="0"/>
              <a:t>Der erste Lockdown im Frühjahr 2020 traf die Bündner Wirtschaft über alle Bereiche hinweg in etwa gleich stark.</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11</a:t>
            </a:fld>
            <a:endParaRPr lang="de-DE" dirty="0"/>
          </a:p>
        </p:txBody>
      </p:sp>
      <p:sp>
        <p:nvSpPr>
          <p:cNvPr id="8" name="Titel 7"/>
          <p:cNvSpPr>
            <a:spLocks noGrp="1"/>
          </p:cNvSpPr>
          <p:nvPr>
            <p:ph type="title"/>
          </p:nvPr>
        </p:nvSpPr>
        <p:spPr/>
        <p:txBody>
          <a:bodyPr/>
          <a:lstStyle/>
          <a:p>
            <a:r>
              <a:rPr lang="de-CH" dirty="0"/>
              <a:t>2. Umsatzentwicklung: </a:t>
            </a:r>
            <a:r>
              <a:rPr lang="de-CH" dirty="0" smtClean="0"/>
              <a:t>2020 (2/5)</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7" name="Grafik 6"/>
          <p:cNvPicPr>
            <a:picLocks noChangeAspect="1"/>
          </p:cNvPicPr>
          <p:nvPr/>
        </p:nvPicPr>
        <p:blipFill>
          <a:blip r:embed="rId2"/>
          <a:stretch>
            <a:fillRect/>
          </a:stretch>
        </p:blipFill>
        <p:spPr>
          <a:xfrm>
            <a:off x="792000" y="1526334"/>
            <a:ext cx="7560000" cy="4886220"/>
          </a:xfrm>
          <a:prstGeom prst="rect">
            <a:avLst/>
          </a:prstGeom>
        </p:spPr>
      </p:pic>
    </p:spTree>
    <p:extLst>
      <p:ext uri="{BB962C8B-B14F-4D97-AF65-F5344CB8AC3E}">
        <p14:creationId xmlns:p14="http://schemas.microsoft.com/office/powerpoint/2010/main" val="366601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576063"/>
          </a:xfrm>
        </p:spPr>
        <p:txBody>
          <a:bodyPr/>
          <a:lstStyle/>
          <a:p>
            <a:r>
              <a:rPr lang="de-CH" dirty="0"/>
              <a:t>Die Aussichten werden mit anhaltender Dauer der COVID19-Krise schlechter: 2021 erwarten rund 80% der Befragten Umsatzeinbussen. Hart getroffen wird </a:t>
            </a:r>
            <a:r>
              <a:rPr lang="de-CH" dirty="0" smtClean="0"/>
              <a:t>insbesondere die </a:t>
            </a:r>
            <a:r>
              <a:rPr lang="de-CH" dirty="0"/>
              <a:t>Tourismusbranche.</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12</a:t>
            </a:fld>
            <a:endParaRPr lang="de-DE" dirty="0"/>
          </a:p>
        </p:txBody>
      </p:sp>
      <p:sp>
        <p:nvSpPr>
          <p:cNvPr id="8" name="Titel 7"/>
          <p:cNvSpPr>
            <a:spLocks noGrp="1"/>
          </p:cNvSpPr>
          <p:nvPr>
            <p:ph type="title"/>
          </p:nvPr>
        </p:nvSpPr>
        <p:spPr/>
        <p:txBody>
          <a:bodyPr/>
          <a:lstStyle/>
          <a:p>
            <a:r>
              <a:rPr lang="de-CH" dirty="0"/>
              <a:t>2. Umsatzentwicklung: </a:t>
            </a:r>
            <a:r>
              <a:rPr lang="de-CH" dirty="0" smtClean="0"/>
              <a:t>2021 (3/5)</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683568" y="1500583"/>
            <a:ext cx="7560000" cy="4883016"/>
          </a:xfrm>
          <a:prstGeom prst="rect">
            <a:avLst/>
          </a:prstGeom>
        </p:spPr>
      </p:pic>
    </p:spTree>
    <p:extLst>
      <p:ext uri="{BB962C8B-B14F-4D97-AF65-F5344CB8AC3E}">
        <p14:creationId xmlns:p14="http://schemas.microsoft.com/office/powerpoint/2010/main" val="306843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5"/>
            <a:ext cx="8353425" cy="576062"/>
          </a:xfrm>
        </p:spPr>
        <p:txBody>
          <a:bodyPr/>
          <a:lstStyle/>
          <a:p>
            <a:r>
              <a:rPr lang="de-CH" dirty="0"/>
              <a:t>Die erwartete Entwicklung des </a:t>
            </a:r>
            <a:r>
              <a:rPr lang="de-CH" dirty="0" smtClean="0"/>
              <a:t>Cashflows </a:t>
            </a:r>
            <a:r>
              <a:rPr lang="de-CH" dirty="0"/>
              <a:t>ist über alle Branchen hinweg in etwa gleich. Im Handel (37%) und Tourismus (29%) gibt es zahlreiche Betriebe, die den Cashflow 2020 steigern konnten.</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13</a:t>
            </a:fld>
            <a:endParaRPr lang="de-DE" dirty="0"/>
          </a:p>
        </p:txBody>
      </p:sp>
      <p:sp>
        <p:nvSpPr>
          <p:cNvPr id="8" name="Titel 7"/>
          <p:cNvSpPr>
            <a:spLocks noGrp="1"/>
          </p:cNvSpPr>
          <p:nvPr>
            <p:ph type="title"/>
          </p:nvPr>
        </p:nvSpPr>
        <p:spPr/>
        <p:txBody>
          <a:bodyPr/>
          <a:lstStyle/>
          <a:p>
            <a:r>
              <a:rPr lang="de-CH" dirty="0"/>
              <a:t>2. Entwicklung Cashflow: </a:t>
            </a:r>
            <a:r>
              <a:rPr lang="de-CH" dirty="0" smtClean="0"/>
              <a:t>2020 (4/5)</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828004" y="1562965"/>
            <a:ext cx="7560000" cy="4883016"/>
          </a:xfrm>
          <a:prstGeom prst="rect">
            <a:avLst/>
          </a:prstGeom>
        </p:spPr>
      </p:pic>
    </p:spTree>
    <p:extLst>
      <p:ext uri="{BB962C8B-B14F-4D97-AF65-F5344CB8AC3E}">
        <p14:creationId xmlns:p14="http://schemas.microsoft.com/office/powerpoint/2010/main" val="3588230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a:t>Die Mehrheit der Befragten aus allen Branchen erwartet einen mittleren bis starken Rückgang des Cashflow für das Jahr 2021. Die Aussichten sind stark getrübt, insbesondere im Tourismus. </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14</a:t>
            </a:fld>
            <a:endParaRPr lang="de-DE" dirty="0"/>
          </a:p>
        </p:txBody>
      </p:sp>
      <p:sp>
        <p:nvSpPr>
          <p:cNvPr id="8" name="Titel 7"/>
          <p:cNvSpPr>
            <a:spLocks noGrp="1"/>
          </p:cNvSpPr>
          <p:nvPr>
            <p:ph type="title"/>
          </p:nvPr>
        </p:nvSpPr>
        <p:spPr/>
        <p:txBody>
          <a:bodyPr/>
          <a:lstStyle/>
          <a:p>
            <a:r>
              <a:rPr lang="de-CH" dirty="0"/>
              <a:t>2. Entwicklung Cashflow: </a:t>
            </a:r>
            <a:r>
              <a:rPr lang="de-CH" dirty="0" smtClean="0"/>
              <a:t>2021 (5/5)</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12" name="Grafik 11"/>
          <p:cNvPicPr>
            <a:picLocks noChangeAspect="1"/>
          </p:cNvPicPr>
          <p:nvPr/>
        </p:nvPicPr>
        <p:blipFill>
          <a:blip r:embed="rId2"/>
          <a:stretch>
            <a:fillRect/>
          </a:stretch>
        </p:blipFill>
        <p:spPr>
          <a:xfrm>
            <a:off x="828004" y="1527936"/>
            <a:ext cx="7560000" cy="4883016"/>
          </a:xfrm>
          <a:prstGeom prst="rect">
            <a:avLst/>
          </a:prstGeom>
        </p:spPr>
      </p:pic>
    </p:spTree>
    <p:extLst>
      <p:ext uri="{BB962C8B-B14F-4D97-AF65-F5344CB8AC3E}">
        <p14:creationId xmlns:p14="http://schemas.microsoft.com/office/powerpoint/2010/main" val="152019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7" y="937542"/>
            <a:ext cx="8353425" cy="432470"/>
          </a:xfrm>
        </p:spPr>
        <p:txBody>
          <a:bodyPr/>
          <a:lstStyle/>
          <a:p>
            <a:r>
              <a:rPr lang="de-CH" dirty="0"/>
              <a:t>Rund 2/3 </a:t>
            </a:r>
            <a:r>
              <a:rPr lang="de-CH" u="sng" dirty="0" smtClean="0"/>
              <a:t>aller </a:t>
            </a:r>
            <a:r>
              <a:rPr lang="de-CH" u="sng" dirty="0"/>
              <a:t>befragten Unternehmen </a:t>
            </a:r>
            <a:r>
              <a:rPr lang="de-CH" dirty="0"/>
              <a:t>sehen sich (bei aktuellem Szenario) negativ betroffen, 29% aller </a:t>
            </a:r>
            <a:r>
              <a:rPr lang="de-CH" dirty="0" smtClean="0"/>
              <a:t>befragten Unternehmen </a:t>
            </a:r>
            <a:r>
              <a:rPr lang="de-CH" dirty="0"/>
              <a:t>gehen gar von schwer negativer bis existenzieller Bedrohung aus.</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15</a:t>
            </a:fld>
            <a:endParaRPr lang="de-DE" dirty="0"/>
          </a:p>
        </p:txBody>
      </p:sp>
      <p:sp>
        <p:nvSpPr>
          <p:cNvPr id="8" name="Titel 7"/>
          <p:cNvSpPr>
            <a:spLocks noGrp="1"/>
          </p:cNvSpPr>
          <p:nvPr>
            <p:ph type="title"/>
          </p:nvPr>
        </p:nvSpPr>
        <p:spPr/>
        <p:txBody>
          <a:bodyPr/>
          <a:lstStyle/>
          <a:p>
            <a:r>
              <a:rPr lang="de-CH" dirty="0"/>
              <a:t>3. Gefährdung der Unternehmen (</a:t>
            </a:r>
            <a:r>
              <a:rPr lang="de-CH" dirty="0" smtClean="0"/>
              <a:t>1/3)</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827584" y="1556792"/>
            <a:ext cx="7299764" cy="4838477"/>
          </a:xfrm>
          <a:prstGeom prst="rect">
            <a:avLst/>
          </a:prstGeom>
        </p:spPr>
      </p:pic>
    </p:spTree>
    <p:extLst>
      <p:ext uri="{BB962C8B-B14F-4D97-AF65-F5344CB8AC3E}">
        <p14:creationId xmlns:p14="http://schemas.microsoft.com/office/powerpoint/2010/main" val="1320441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16</a:t>
            </a:fld>
            <a:endParaRPr lang="de-DE" dirty="0"/>
          </a:p>
        </p:txBody>
      </p:sp>
      <p:sp>
        <p:nvSpPr>
          <p:cNvPr id="8" name="Titel 7"/>
          <p:cNvSpPr>
            <a:spLocks noGrp="1"/>
          </p:cNvSpPr>
          <p:nvPr>
            <p:ph type="title"/>
          </p:nvPr>
        </p:nvSpPr>
        <p:spPr/>
        <p:txBody>
          <a:bodyPr/>
          <a:lstStyle/>
          <a:p>
            <a:r>
              <a:rPr lang="de-CH" dirty="0"/>
              <a:t>3. Gefährdung der Unternehmen </a:t>
            </a:r>
            <a:r>
              <a:rPr lang="de-CH" dirty="0" smtClean="0"/>
              <a:t>(2/3)</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971600" y="1700808"/>
            <a:ext cx="7272388" cy="4695558"/>
          </a:xfrm>
          <a:prstGeom prst="rect">
            <a:avLst/>
          </a:prstGeom>
        </p:spPr>
      </p:pic>
      <p:sp>
        <p:nvSpPr>
          <p:cNvPr id="10" name="Textplatzhalter 9"/>
          <p:cNvSpPr>
            <a:spLocks noGrp="1"/>
          </p:cNvSpPr>
          <p:nvPr>
            <p:ph type="body" sz="half" idx="2"/>
          </p:nvPr>
        </p:nvSpPr>
        <p:spPr>
          <a:xfrm>
            <a:off x="395287" y="836711"/>
            <a:ext cx="8353425" cy="533301"/>
          </a:xfrm>
        </p:spPr>
        <p:txBody>
          <a:bodyPr/>
          <a:lstStyle/>
          <a:p>
            <a:r>
              <a:rPr lang="de-CH" dirty="0" smtClean="0"/>
              <a:t>Von </a:t>
            </a:r>
            <a:r>
              <a:rPr lang="de-CH" u="sng" dirty="0" smtClean="0"/>
              <a:t>allen befragten Unternehmen</a:t>
            </a:r>
            <a:r>
              <a:rPr lang="de-CH" dirty="0" smtClean="0"/>
              <a:t> sind diejenigen der Kernbranchen im Tourismus (bei </a:t>
            </a:r>
            <a:r>
              <a:rPr lang="de-CH" dirty="0"/>
              <a:t>aktuellem Szenario) </a:t>
            </a:r>
            <a:r>
              <a:rPr lang="de-CH" dirty="0" smtClean="0"/>
              <a:t>besonders negativ betroffen; so gehen 41% der befragten Unternehmen dieses Wirtschaftsbereichs gar </a:t>
            </a:r>
            <a:r>
              <a:rPr lang="de-CH" dirty="0"/>
              <a:t>von schwer negativer bis existenzieller Bedrohung aus.</a:t>
            </a:r>
          </a:p>
        </p:txBody>
      </p:sp>
      <p:sp>
        <p:nvSpPr>
          <p:cNvPr id="2" name="Textfeld 1"/>
          <p:cNvSpPr txBox="1"/>
          <p:nvPr/>
        </p:nvSpPr>
        <p:spPr>
          <a:xfrm>
            <a:off x="5302573" y="2027380"/>
            <a:ext cx="576064" cy="215444"/>
          </a:xfrm>
          <a:prstGeom prst="rect">
            <a:avLst/>
          </a:prstGeom>
          <a:noFill/>
        </p:spPr>
        <p:txBody>
          <a:bodyPr wrap="square" rtlCol="0">
            <a:spAutoFit/>
          </a:bodyPr>
          <a:lstStyle/>
          <a:p>
            <a:pPr algn="l">
              <a:spcAft>
                <a:spcPts val="300"/>
              </a:spcAft>
              <a:buClr>
                <a:schemeClr val="tx2"/>
              </a:buClr>
            </a:pPr>
            <a:r>
              <a:rPr lang="de-CH" sz="800" dirty="0" smtClean="0">
                <a:solidFill>
                  <a:schemeClr val="tx2">
                    <a:lumMod val="75000"/>
                    <a:lumOff val="25000"/>
                  </a:schemeClr>
                </a:solidFill>
              </a:rPr>
              <a:t>(n=346)</a:t>
            </a:r>
            <a:endParaRPr lang="de-CH" sz="800" dirty="0">
              <a:solidFill>
                <a:schemeClr val="tx2">
                  <a:lumMod val="75000"/>
                  <a:lumOff val="25000"/>
                </a:schemeClr>
              </a:solidFill>
            </a:endParaRPr>
          </a:p>
        </p:txBody>
      </p:sp>
    </p:spTree>
    <p:extLst>
      <p:ext uri="{BB962C8B-B14F-4D97-AF65-F5344CB8AC3E}">
        <p14:creationId xmlns:p14="http://schemas.microsoft.com/office/powerpoint/2010/main" val="209977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Von den </a:t>
            </a:r>
            <a:r>
              <a:rPr lang="de-CH" u="sng" dirty="0" smtClean="0"/>
              <a:t>befragten Unternehmen, die existenziell bedroht sind</a:t>
            </a:r>
            <a:r>
              <a:rPr lang="de-CH" dirty="0" smtClean="0"/>
              <a:t>, rechnen rund 46% damit, dass sie die Unternehmenstätigkeit einstellen werden müssen.</a:t>
            </a:r>
            <a:endParaRPr lang="de-CH" dirty="0"/>
          </a:p>
        </p:txBody>
      </p:sp>
      <p:sp>
        <p:nvSpPr>
          <p:cNvPr id="4" name="Datumsplatzhalter 3"/>
          <p:cNvSpPr>
            <a:spLocks noGrp="1"/>
          </p:cNvSpPr>
          <p:nvPr>
            <p:ph type="dt" sz="half" idx="10"/>
          </p:nvPr>
        </p:nvSpPr>
        <p:spPr/>
        <p:txBody>
          <a:bodyPr/>
          <a:lstStyle/>
          <a:p>
            <a:r>
              <a:rPr lang="de-DE" smtClean="0"/>
              <a:t>04.02.2021</a:t>
            </a:r>
            <a:endParaRPr lang="de-DE" dirty="0"/>
          </a:p>
        </p:txBody>
      </p:sp>
      <p:sp>
        <p:nvSpPr>
          <p:cNvPr id="5" name="Fußzeilenplatzhalter 4"/>
          <p:cNvSpPr>
            <a:spLocks noGrp="1"/>
          </p:cNvSpPr>
          <p:nvPr>
            <p:ph type="ftr" sz="quarter" idx="11"/>
          </p:nvPr>
        </p:nvSpPr>
        <p:spPr/>
        <p:txBody>
          <a:bodyPr/>
          <a:lstStyle/>
          <a:p>
            <a:r>
              <a:rPr lang="de-DE" smtClean="0"/>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17</a:t>
            </a:fld>
            <a:endParaRPr lang="de-DE" dirty="0"/>
          </a:p>
        </p:txBody>
      </p:sp>
      <p:sp>
        <p:nvSpPr>
          <p:cNvPr id="8" name="Titel 7"/>
          <p:cNvSpPr>
            <a:spLocks noGrp="1"/>
          </p:cNvSpPr>
          <p:nvPr>
            <p:ph type="title"/>
          </p:nvPr>
        </p:nvSpPr>
        <p:spPr/>
        <p:txBody>
          <a:bodyPr/>
          <a:lstStyle/>
          <a:p>
            <a:r>
              <a:rPr lang="de-CH" dirty="0" smtClean="0"/>
              <a:t>3. Gefährdung der Unternehmen (3/3)</a:t>
            </a:r>
            <a:endParaRPr lang="de-CH" dirty="0"/>
          </a:p>
        </p:txBody>
      </p:sp>
      <p:sp>
        <p:nvSpPr>
          <p:cNvPr id="11" name="Textplatzhalter 10"/>
          <p:cNvSpPr>
            <a:spLocks noGrp="1"/>
          </p:cNvSpPr>
          <p:nvPr>
            <p:ph type="body" sz="quarter" idx="13"/>
          </p:nvPr>
        </p:nvSpPr>
        <p:spPr/>
        <p:txBody>
          <a:bodyPr/>
          <a:lstStyle/>
          <a:p>
            <a:r>
              <a:rPr lang="de-CH" dirty="0" smtClean="0"/>
              <a:t>Auswertung </a:t>
            </a:r>
            <a:r>
              <a:rPr lang="de-CH" dirty="0"/>
              <a:t>Online-Umfrage</a:t>
            </a:r>
          </a:p>
        </p:txBody>
      </p:sp>
      <p:pic>
        <p:nvPicPr>
          <p:cNvPr id="7" name="Grafik 6"/>
          <p:cNvPicPr>
            <a:picLocks noChangeAspect="1"/>
          </p:cNvPicPr>
          <p:nvPr/>
        </p:nvPicPr>
        <p:blipFill>
          <a:blip r:embed="rId2"/>
          <a:stretch>
            <a:fillRect/>
          </a:stretch>
        </p:blipFill>
        <p:spPr>
          <a:xfrm>
            <a:off x="886022" y="1557337"/>
            <a:ext cx="7358386" cy="4751387"/>
          </a:xfrm>
          <a:prstGeom prst="rect">
            <a:avLst/>
          </a:prstGeom>
        </p:spPr>
      </p:pic>
    </p:spTree>
    <p:extLst>
      <p:ext uri="{BB962C8B-B14F-4D97-AF65-F5344CB8AC3E}">
        <p14:creationId xmlns:p14="http://schemas.microsoft.com/office/powerpoint/2010/main" val="472588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a:t>Die Unternehmen verstärken die im Sommer 2020 eingeleiteten Massnahmen, insbesondere bei der Senkung der </a:t>
            </a:r>
            <a:r>
              <a:rPr lang="de-CH" dirty="0" smtClean="0"/>
              <a:t>Betriebs- und Finanzierungskosten.</a:t>
            </a:r>
            <a:endParaRPr lang="de-CH" dirty="0"/>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18</a:t>
            </a:fld>
            <a:endParaRPr lang="de-DE" dirty="0"/>
          </a:p>
        </p:txBody>
      </p:sp>
      <p:sp>
        <p:nvSpPr>
          <p:cNvPr id="8" name="Titel 7"/>
          <p:cNvSpPr>
            <a:spLocks noGrp="1"/>
          </p:cNvSpPr>
          <p:nvPr>
            <p:ph type="title"/>
          </p:nvPr>
        </p:nvSpPr>
        <p:spPr/>
        <p:txBody>
          <a:bodyPr/>
          <a:lstStyle/>
          <a:p>
            <a:r>
              <a:rPr lang="de-CH" dirty="0"/>
              <a:t>4. Betriebliche Massnahmen (1/2)</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827584" y="1556792"/>
            <a:ext cx="7488832" cy="4841959"/>
          </a:xfrm>
          <a:prstGeom prst="rect">
            <a:avLst/>
          </a:prstGeom>
        </p:spPr>
      </p:pic>
      <p:sp>
        <p:nvSpPr>
          <p:cNvPr id="7" name="Rechteck 6"/>
          <p:cNvSpPr/>
          <p:nvPr/>
        </p:nvSpPr>
        <p:spPr>
          <a:xfrm>
            <a:off x="2843808" y="5517232"/>
            <a:ext cx="4464570"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p:cNvSpPr/>
          <p:nvPr/>
        </p:nvSpPr>
        <p:spPr>
          <a:xfrm>
            <a:off x="3406232" y="3717032"/>
            <a:ext cx="3686048"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p:cNvSpPr/>
          <p:nvPr/>
        </p:nvSpPr>
        <p:spPr>
          <a:xfrm>
            <a:off x="2267744" y="3501008"/>
            <a:ext cx="4680520"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1469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647725"/>
          </a:xfrm>
        </p:spPr>
        <p:txBody>
          <a:bodyPr/>
          <a:lstStyle/>
          <a:p>
            <a:r>
              <a:rPr lang="de-CH" dirty="0"/>
              <a:t>Entlassungen werden in den hart betroffenen </a:t>
            </a:r>
            <a:r>
              <a:rPr lang="de-CH" dirty="0" smtClean="0"/>
              <a:t>Branchen wahrscheinlich zunehmen</a:t>
            </a:r>
            <a:r>
              <a:rPr lang="de-CH" dirty="0"/>
              <a:t>. Dabei wird es voraussichtlich zu einem substanziellen </a:t>
            </a:r>
            <a:r>
              <a:rPr lang="de-CH" dirty="0" smtClean="0"/>
              <a:t>Personalabbau kommen, </a:t>
            </a:r>
            <a:r>
              <a:rPr lang="de-CH" dirty="0"/>
              <a:t>insbesondere in der Gastronomie.</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19</a:t>
            </a:fld>
            <a:endParaRPr lang="de-DE" dirty="0"/>
          </a:p>
        </p:txBody>
      </p:sp>
      <p:sp>
        <p:nvSpPr>
          <p:cNvPr id="8" name="Titel 7"/>
          <p:cNvSpPr>
            <a:spLocks noGrp="1"/>
          </p:cNvSpPr>
          <p:nvPr>
            <p:ph type="title"/>
          </p:nvPr>
        </p:nvSpPr>
        <p:spPr/>
        <p:txBody>
          <a:bodyPr/>
          <a:lstStyle/>
          <a:p>
            <a:r>
              <a:rPr lang="de-CH" dirty="0"/>
              <a:t>4. Betriebliche Massnahmen (2/2)</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828004" y="1557137"/>
            <a:ext cx="7560000" cy="4883016"/>
          </a:xfrm>
          <a:prstGeom prst="rect">
            <a:avLst/>
          </a:prstGeom>
        </p:spPr>
      </p:pic>
    </p:spTree>
    <p:extLst>
      <p:ext uri="{BB962C8B-B14F-4D97-AF65-F5344CB8AC3E}">
        <p14:creationId xmlns:p14="http://schemas.microsoft.com/office/powerpoint/2010/main" val="2744329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A615CFC2-FE36-4539-8A42-090FF7838BD3}"/>
              </a:ext>
            </a:extLst>
          </p:cNvPr>
          <p:cNvGraphicFramePr>
            <a:graphicFrameLocks noGrp="1"/>
          </p:cNvGraphicFramePr>
          <p:nvPr>
            <p:ph sz="quarter" idx="15"/>
            <p:extLst>
              <p:ext uri="{D42A27DB-BD31-4B8C-83A1-F6EECF244321}">
                <p14:modId xmlns:p14="http://schemas.microsoft.com/office/powerpoint/2010/main" val="1097093669"/>
              </p:ext>
            </p:extLst>
          </p:nvPr>
        </p:nvGraphicFramePr>
        <p:xfrm>
          <a:off x="323850" y="981075"/>
          <a:ext cx="8425186" cy="3912845"/>
        </p:xfrm>
        <a:graphic>
          <a:graphicData uri="http://schemas.openxmlformats.org/drawingml/2006/table">
            <a:tbl>
              <a:tblPr>
                <a:tableStyleId>{2D5ABB26-0587-4C30-8999-92F81FD0307C}</a:tableStyleId>
              </a:tblPr>
              <a:tblGrid>
                <a:gridCol w="1525408">
                  <a:extLst>
                    <a:ext uri="{9D8B030D-6E8A-4147-A177-3AD203B41FA5}">
                      <a16:colId xmlns:a16="http://schemas.microsoft.com/office/drawing/2014/main" val="1794259354"/>
                    </a:ext>
                  </a:extLst>
                </a:gridCol>
                <a:gridCol w="6899778">
                  <a:extLst>
                    <a:ext uri="{9D8B030D-6E8A-4147-A177-3AD203B41FA5}">
                      <a16:colId xmlns:a16="http://schemas.microsoft.com/office/drawing/2014/main" val="224456593"/>
                    </a:ext>
                  </a:extLst>
                </a:gridCol>
              </a:tblGrid>
              <a:tr h="370840">
                <a:tc>
                  <a:txBody>
                    <a:bodyPr/>
                    <a:lstStyle/>
                    <a:p>
                      <a:endParaRPr lang="de-CH" sz="900" i="1" dirty="0"/>
                    </a:p>
                  </a:txBody>
                  <a:tcPr/>
                </a:tc>
                <a:tc>
                  <a:txBody>
                    <a:bodyPr/>
                    <a:lstStyle/>
                    <a:p>
                      <a:endParaRPr lang="de-CH" sz="1100" dirty="0"/>
                    </a:p>
                  </a:txBody>
                  <a:tcPr/>
                </a:tc>
                <a:extLst>
                  <a:ext uri="{0D108BD9-81ED-4DB2-BD59-A6C34878D82A}">
                    <a16:rowId xmlns:a16="http://schemas.microsoft.com/office/drawing/2014/main" val="1147132456"/>
                  </a:ext>
                </a:extLst>
              </a:tr>
              <a:tr h="370840">
                <a:tc>
                  <a:txBody>
                    <a:bodyPr/>
                    <a:lstStyle/>
                    <a:p>
                      <a:r>
                        <a:rPr lang="de-CH" sz="900" dirty="0"/>
                        <a:t>Bearbeitung</a:t>
                      </a:r>
                      <a:endParaRPr lang="de-CH" sz="900" i="1" dirty="0"/>
                    </a:p>
                  </a:txBody>
                  <a:tcPr/>
                </a:tc>
                <a:tc>
                  <a:txBody>
                    <a:bodyPr/>
                    <a:lstStyle/>
                    <a:p>
                      <a:r>
                        <a:rPr lang="de-CH" sz="1100" dirty="0"/>
                        <a:t>Dachorganisationen Wirtschaft Graubünden, Graubündnerischer Baumeisterverband, Wirtschaftsforum Graubünden</a:t>
                      </a:r>
                    </a:p>
                    <a:p>
                      <a:endParaRPr lang="de-CH" sz="1100" dirty="0"/>
                    </a:p>
                  </a:txBody>
                  <a:tcPr/>
                </a:tc>
                <a:extLst>
                  <a:ext uri="{0D108BD9-81ED-4DB2-BD59-A6C34878D82A}">
                    <a16:rowId xmlns:a16="http://schemas.microsoft.com/office/drawing/2014/main" val="3093287298"/>
                  </a:ext>
                </a:extLst>
              </a:tr>
              <a:tr h="370840">
                <a:tc>
                  <a:txBody>
                    <a:bodyPr/>
                    <a:lstStyle/>
                    <a:p>
                      <a:r>
                        <a:rPr lang="de-CH" sz="900"/>
                        <a:t>Begleitgruppe</a:t>
                      </a:r>
                      <a:endParaRPr lang="de-CH" sz="900" i="1" dirty="0"/>
                    </a:p>
                  </a:txBody>
                  <a:tcPr/>
                </a:tc>
                <a:tc>
                  <a:txBody>
                    <a:bodyPr/>
                    <a:lstStyle/>
                    <a:p>
                      <a:r>
                        <a:rPr lang="de-CH" sz="1100" dirty="0"/>
                        <a:t>Maurus Blumenthal, Bündner Gewerbeverband</a:t>
                      </a:r>
                    </a:p>
                    <a:p>
                      <a:r>
                        <a:rPr lang="de-CH" sz="1100" dirty="0"/>
                        <a:t>Dr. Jürg Domenig, </a:t>
                      </a:r>
                      <a:r>
                        <a:rPr lang="de-CH" sz="1100" dirty="0" err="1"/>
                        <a:t>hotelleriesuisse</a:t>
                      </a:r>
                      <a:r>
                        <a:rPr lang="de-CH" sz="1100" dirty="0"/>
                        <a:t> Graubünden</a:t>
                      </a:r>
                    </a:p>
                    <a:p>
                      <a:r>
                        <a:rPr lang="de-CH" sz="1100" dirty="0"/>
                        <a:t>Elia Lardi, Handelskammer und Arbeitgeberverband Graubünden</a:t>
                      </a:r>
                    </a:p>
                    <a:p>
                      <a:r>
                        <a:rPr lang="de-CH" sz="1100" dirty="0"/>
                        <a:t>Andreas Felix, Graubündnerischer Baumeisterverband</a:t>
                      </a:r>
                    </a:p>
                    <a:p>
                      <a:r>
                        <a:rPr lang="de-CH" sz="1100" dirty="0"/>
                        <a:t>Peder Plaz und Severin Geisseler, Wirtschaftsforum Graubünden</a:t>
                      </a:r>
                    </a:p>
                    <a:p>
                      <a:r>
                        <a:rPr lang="de-CH" sz="1100" dirty="0"/>
                        <a:t>Unterstützt durch das Amt</a:t>
                      </a:r>
                      <a:r>
                        <a:rPr lang="de-CH" sz="1100" baseline="0" dirty="0"/>
                        <a:t> für Wirtschaft und Tourismus Graubünden</a:t>
                      </a:r>
                      <a:endParaRPr lang="de-CH" sz="1100" dirty="0"/>
                    </a:p>
                  </a:txBody>
                  <a:tcPr/>
                </a:tc>
                <a:extLst>
                  <a:ext uri="{0D108BD9-81ED-4DB2-BD59-A6C34878D82A}">
                    <a16:rowId xmlns:a16="http://schemas.microsoft.com/office/drawing/2014/main" val="4050333352"/>
                  </a:ext>
                </a:extLst>
              </a:tr>
              <a:tr h="370840">
                <a:tc>
                  <a:txBody>
                    <a:bodyPr/>
                    <a:lstStyle/>
                    <a:p>
                      <a:r>
                        <a:rPr lang="de-CH" sz="900" dirty="0"/>
                        <a:t>Offenlegung von Quellen</a:t>
                      </a:r>
                      <a:endParaRPr lang="de-CH" sz="900" i="1" dirty="0"/>
                    </a:p>
                  </a:txBody>
                  <a:tcPr/>
                </a:tc>
                <a:tc>
                  <a:txBody>
                    <a:bodyPr/>
                    <a:lstStyle/>
                    <a:p>
                      <a:r>
                        <a:rPr lang="de-CH" sz="1100" dirty="0"/>
                        <a:t>Die in diesem Dokument verwendeten Inhalte, Angaben und Quellen wurden mit grösster Sorgfalt zusammengestellt. Die Ausführungen beruhen teilweise auf Annahmen, die auf Grund des zum Zeitpunkt der Auftragsbearbeitung zugänglichen Materials für plausibel erachtet wurden.</a:t>
                      </a:r>
                    </a:p>
                    <a:p>
                      <a:r>
                        <a:rPr lang="de-CH" sz="1100" dirty="0"/>
                        <a:t>Die verwendeten Quellen und wortwörtlichen Zitate werden offengelegt. Bei der Verwendung von theoretischen oder wissenschaftlichen Konzepten, welche den gegenwärtigen Erkenntnissen der Wissenschaft entsprechen, wird zur Wahrung der Lesbarkeit und Verständlichkeit auf eine explizite Quellenangabe verzichtet.</a:t>
                      </a:r>
                    </a:p>
                    <a:p>
                      <a:endParaRPr lang="de-CH" sz="1100" dirty="0"/>
                    </a:p>
                    <a:p>
                      <a:r>
                        <a:rPr lang="de-CH" sz="1100" dirty="0"/>
                        <a:t>Gleichwohl kann das </a:t>
                      </a:r>
                      <a:r>
                        <a:rPr lang="de-DE" sz="1100" dirty="0"/>
                        <a:t>Wirtschaftsforum Graubünden </a:t>
                      </a:r>
                      <a:r>
                        <a:rPr lang="de-CH" sz="1100" dirty="0"/>
                        <a:t>für die Richtigkeit der gemachten Annahmen keine Haftung übernehmen.</a:t>
                      </a:r>
                    </a:p>
                  </a:txBody>
                  <a:tcPr/>
                </a:tc>
                <a:extLst>
                  <a:ext uri="{0D108BD9-81ED-4DB2-BD59-A6C34878D82A}">
                    <a16:rowId xmlns:a16="http://schemas.microsoft.com/office/drawing/2014/main" val="2494718249"/>
                  </a:ext>
                </a:extLst>
              </a:tr>
              <a:tr h="417805">
                <a:tc>
                  <a:txBody>
                    <a:bodyPr/>
                    <a:lstStyle/>
                    <a:p>
                      <a:r>
                        <a:rPr lang="de-CH" sz="900" dirty="0"/>
                        <a:t>Projektnummer</a:t>
                      </a:r>
                      <a:endParaRPr lang="de-CH" sz="900" i="1" dirty="0"/>
                    </a:p>
                  </a:txBody>
                  <a:tcPr/>
                </a:tc>
                <a:tc>
                  <a:txBody>
                    <a:bodyPr/>
                    <a:lstStyle/>
                    <a:p>
                      <a:r>
                        <a:rPr lang="de-CH" sz="1100" dirty="0" smtClean="0"/>
                        <a:t>33001.2021.1</a:t>
                      </a:r>
                      <a:endParaRPr lang="de-CH" sz="1100" dirty="0"/>
                    </a:p>
                  </a:txBody>
                  <a:tcPr/>
                </a:tc>
                <a:extLst>
                  <a:ext uri="{0D108BD9-81ED-4DB2-BD59-A6C34878D82A}">
                    <a16:rowId xmlns:a16="http://schemas.microsoft.com/office/drawing/2014/main" val="2492666957"/>
                  </a:ext>
                </a:extLst>
              </a:tr>
            </a:tbl>
          </a:graphicData>
        </a:graphic>
      </p:graphicFrame>
      <p:sp>
        <p:nvSpPr>
          <p:cNvPr id="10" name="Titel 9">
            <a:extLst>
              <a:ext uri="{FF2B5EF4-FFF2-40B4-BE49-F238E27FC236}">
                <a16:creationId xmlns:a16="http://schemas.microsoft.com/office/drawing/2014/main" id="{C2CA4787-E1BA-4FA2-8544-1AF30273AFE5}"/>
              </a:ext>
            </a:extLst>
          </p:cNvPr>
          <p:cNvSpPr>
            <a:spLocks noGrp="1"/>
          </p:cNvSpPr>
          <p:nvPr>
            <p:ph type="title"/>
          </p:nvPr>
        </p:nvSpPr>
        <p:spPr/>
        <p:txBody>
          <a:bodyPr/>
          <a:lstStyle/>
          <a:p>
            <a:r>
              <a:rPr lang="de-DE" dirty="0">
                <a:solidFill>
                  <a:srgbClr val="A5300F"/>
                </a:solidFill>
              </a:rPr>
              <a:t>Impressum</a:t>
            </a:r>
          </a:p>
        </p:txBody>
      </p:sp>
      <p:sp>
        <p:nvSpPr>
          <p:cNvPr id="3" name="Date Placeholder 2">
            <a:extLst>
              <a:ext uri="{FF2B5EF4-FFF2-40B4-BE49-F238E27FC236}">
                <a16:creationId xmlns:a16="http://schemas.microsoft.com/office/drawing/2014/main" id="{8EC3932C-5F2C-466F-8A1A-AE01D1072E9E}"/>
              </a:ext>
            </a:extLst>
          </p:cNvPr>
          <p:cNvSpPr>
            <a:spLocks noGrp="1"/>
          </p:cNvSpPr>
          <p:nvPr>
            <p:ph type="dt" sz="half" idx="10"/>
          </p:nvPr>
        </p:nvSpPr>
        <p:spPr/>
        <p:txBody>
          <a:bodyPr/>
          <a:lstStyle/>
          <a:p>
            <a:r>
              <a:rPr lang="de-DE"/>
              <a:t>04.02.2021</a:t>
            </a:r>
            <a:endParaRPr lang="de-DE" dirty="0"/>
          </a:p>
        </p:txBody>
      </p:sp>
      <p:sp>
        <p:nvSpPr>
          <p:cNvPr id="4" name="Footer Placeholder 3">
            <a:extLst>
              <a:ext uri="{FF2B5EF4-FFF2-40B4-BE49-F238E27FC236}">
                <a16:creationId xmlns:a16="http://schemas.microsoft.com/office/drawing/2014/main" id="{B229BFC9-0343-4556-8E3F-D00320189D30}"/>
              </a:ext>
            </a:extLst>
          </p:cNvPr>
          <p:cNvSpPr>
            <a:spLocks noGrp="1"/>
          </p:cNvSpPr>
          <p:nvPr>
            <p:ph type="ftr" sz="quarter" idx="11"/>
          </p:nvPr>
        </p:nvSpPr>
        <p:spPr/>
        <p:txBody>
          <a:bodyPr/>
          <a:lstStyle/>
          <a:p>
            <a:r>
              <a:rPr lang="de-CH"/>
              <a:t>Wirtschaftsforum Graubünden</a:t>
            </a:r>
            <a:endParaRPr lang="de-DE" dirty="0"/>
          </a:p>
        </p:txBody>
      </p:sp>
      <p:sp>
        <p:nvSpPr>
          <p:cNvPr id="5" name="Slide Number Placeholder 4">
            <a:extLst>
              <a:ext uri="{FF2B5EF4-FFF2-40B4-BE49-F238E27FC236}">
                <a16:creationId xmlns:a16="http://schemas.microsoft.com/office/drawing/2014/main" id="{B5B1EAB5-583B-4D72-AE38-3ACCA26C2379}"/>
              </a:ext>
            </a:extLst>
          </p:cNvPr>
          <p:cNvSpPr>
            <a:spLocks noGrp="1"/>
          </p:cNvSpPr>
          <p:nvPr>
            <p:ph type="sldNum" sz="quarter" idx="12"/>
          </p:nvPr>
        </p:nvSpPr>
        <p:spPr/>
        <p:txBody>
          <a:bodyPr/>
          <a:lstStyle/>
          <a:p>
            <a:fld id="{C45EF9CB-EA02-4358-A43B-37B7D50B5BD7}" type="slidenum">
              <a:rPr lang="de-DE" smtClean="0"/>
              <a:pPr/>
              <a:t>2</a:t>
            </a:fld>
            <a:endParaRPr lang="de-DE" dirty="0"/>
          </a:p>
        </p:txBody>
      </p:sp>
    </p:spTree>
    <p:extLst>
      <p:ext uri="{BB962C8B-B14F-4D97-AF65-F5344CB8AC3E}">
        <p14:creationId xmlns:p14="http://schemas.microsoft.com/office/powerpoint/2010/main" val="1327782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20</a:t>
            </a:fld>
            <a:endParaRPr lang="de-DE" dirty="0"/>
          </a:p>
        </p:txBody>
      </p:sp>
      <p:sp>
        <p:nvSpPr>
          <p:cNvPr id="8" name="Titel 7"/>
          <p:cNvSpPr>
            <a:spLocks noGrp="1"/>
          </p:cNvSpPr>
          <p:nvPr>
            <p:ph type="title"/>
          </p:nvPr>
        </p:nvSpPr>
        <p:spPr/>
        <p:txBody>
          <a:bodyPr/>
          <a:lstStyle/>
          <a:p>
            <a:r>
              <a:rPr lang="de-CH" dirty="0"/>
              <a:t>5. </a:t>
            </a:r>
            <a:r>
              <a:rPr lang="de-CH" dirty="0" smtClean="0"/>
              <a:t>Staatliche </a:t>
            </a:r>
            <a:r>
              <a:rPr lang="de-CH" dirty="0"/>
              <a:t>Unterstützungsmassnahmen (</a:t>
            </a:r>
            <a:r>
              <a:rPr lang="de-CH" dirty="0" smtClean="0"/>
              <a:t>1/11)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sp>
        <p:nvSpPr>
          <p:cNvPr id="10" name="Textplatzhalter 9"/>
          <p:cNvSpPr>
            <a:spLocks noGrp="1"/>
          </p:cNvSpPr>
          <p:nvPr>
            <p:ph type="body" sz="half" idx="2"/>
          </p:nvPr>
        </p:nvSpPr>
        <p:spPr>
          <a:xfrm>
            <a:off x="403423" y="872878"/>
            <a:ext cx="8353425" cy="432470"/>
          </a:xfrm>
        </p:spPr>
        <p:txBody>
          <a:bodyPr/>
          <a:lstStyle/>
          <a:p>
            <a:r>
              <a:rPr lang="de-CH" dirty="0"/>
              <a:t>In der Beurteilung der staatlichen COVID19-Eindämmungsmassnahmen gibt es über alle Branchen hinweg zwei – ungefähr – gleich grosse </a:t>
            </a:r>
            <a:r>
              <a:rPr lang="de-CH" dirty="0" smtClean="0"/>
              <a:t>Lager: «angemessen» sowie «zu weitgehend».</a:t>
            </a:r>
            <a:endParaRPr lang="de-CH" dirty="0"/>
          </a:p>
        </p:txBody>
      </p:sp>
      <p:pic>
        <p:nvPicPr>
          <p:cNvPr id="2" name="Grafik 1"/>
          <p:cNvPicPr>
            <a:picLocks noChangeAspect="1"/>
          </p:cNvPicPr>
          <p:nvPr/>
        </p:nvPicPr>
        <p:blipFill>
          <a:blip r:embed="rId2"/>
          <a:stretch>
            <a:fillRect/>
          </a:stretch>
        </p:blipFill>
        <p:spPr>
          <a:xfrm>
            <a:off x="828004" y="1486936"/>
            <a:ext cx="7560000" cy="4881260"/>
          </a:xfrm>
          <a:prstGeom prst="rect">
            <a:avLst/>
          </a:prstGeom>
        </p:spPr>
      </p:pic>
    </p:spTree>
    <p:extLst>
      <p:ext uri="{BB962C8B-B14F-4D97-AF65-F5344CB8AC3E}">
        <p14:creationId xmlns:p14="http://schemas.microsoft.com/office/powerpoint/2010/main" val="567079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21</a:t>
            </a:fld>
            <a:endParaRPr lang="de-DE" dirty="0"/>
          </a:p>
        </p:txBody>
      </p:sp>
      <p:sp>
        <p:nvSpPr>
          <p:cNvPr id="8" name="Titel 7"/>
          <p:cNvSpPr>
            <a:spLocks noGrp="1"/>
          </p:cNvSpPr>
          <p:nvPr>
            <p:ph type="title"/>
          </p:nvPr>
        </p:nvSpPr>
        <p:spPr/>
        <p:txBody>
          <a:bodyPr/>
          <a:lstStyle/>
          <a:p>
            <a:r>
              <a:rPr lang="de-CH" dirty="0"/>
              <a:t>5. </a:t>
            </a:r>
            <a:r>
              <a:rPr lang="de-CH" dirty="0" smtClean="0"/>
              <a:t>Staatliche </a:t>
            </a:r>
            <a:r>
              <a:rPr lang="de-CH" dirty="0"/>
              <a:t>Unterstützungsmassnahmen </a:t>
            </a:r>
            <a:r>
              <a:rPr lang="de-CH" dirty="0" smtClean="0"/>
              <a:t>(2/11)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sp>
        <p:nvSpPr>
          <p:cNvPr id="10" name="Textplatzhalter 9"/>
          <p:cNvSpPr>
            <a:spLocks noGrp="1"/>
          </p:cNvSpPr>
          <p:nvPr>
            <p:ph type="body" sz="half" idx="2"/>
          </p:nvPr>
        </p:nvSpPr>
        <p:spPr>
          <a:xfrm>
            <a:off x="403423" y="872878"/>
            <a:ext cx="8353425" cy="432470"/>
          </a:xfrm>
        </p:spPr>
        <p:txBody>
          <a:bodyPr/>
          <a:lstStyle/>
          <a:p>
            <a:r>
              <a:rPr lang="de-CH" dirty="0" smtClean="0"/>
              <a:t>Rund 2/3 </a:t>
            </a:r>
            <a:r>
              <a:rPr lang="de-CH" dirty="0"/>
              <a:t>der </a:t>
            </a:r>
            <a:r>
              <a:rPr lang="de-CH" dirty="0" smtClean="0"/>
              <a:t>Befragten sind der Meinung, </a:t>
            </a:r>
            <a:r>
              <a:rPr lang="de-CH" dirty="0"/>
              <a:t>dass </a:t>
            </a:r>
            <a:r>
              <a:rPr lang="de-CH" dirty="0" smtClean="0"/>
              <a:t>die aktuellen Unterstützungsmassnahmen zu </a:t>
            </a:r>
            <a:r>
              <a:rPr lang="de-CH" dirty="0"/>
              <a:t>wenig weitgehen. Die Betroffenheit scheint direkten Einfluss zu </a:t>
            </a:r>
            <a:r>
              <a:rPr lang="de-CH" dirty="0" smtClean="0"/>
              <a:t>haben.</a:t>
            </a:r>
            <a:endParaRPr lang="de-CH" dirty="0"/>
          </a:p>
        </p:txBody>
      </p:sp>
      <p:pic>
        <p:nvPicPr>
          <p:cNvPr id="2" name="Grafik 1"/>
          <p:cNvPicPr>
            <a:picLocks noChangeAspect="1"/>
          </p:cNvPicPr>
          <p:nvPr/>
        </p:nvPicPr>
        <p:blipFill>
          <a:blip r:embed="rId2"/>
          <a:stretch>
            <a:fillRect/>
          </a:stretch>
        </p:blipFill>
        <p:spPr>
          <a:xfrm>
            <a:off x="792123" y="1510631"/>
            <a:ext cx="7560000" cy="4881260"/>
          </a:xfrm>
          <a:prstGeom prst="rect">
            <a:avLst/>
          </a:prstGeom>
        </p:spPr>
      </p:pic>
    </p:spTree>
    <p:extLst>
      <p:ext uri="{BB962C8B-B14F-4D97-AF65-F5344CB8AC3E}">
        <p14:creationId xmlns:p14="http://schemas.microsoft.com/office/powerpoint/2010/main" val="2273050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576063"/>
          </a:xfrm>
        </p:spPr>
        <p:txBody>
          <a:bodyPr/>
          <a:lstStyle/>
          <a:p>
            <a:r>
              <a:rPr lang="de-CH" dirty="0"/>
              <a:t>Die Beanspruchung der Kurzarbeitsentschädigung </a:t>
            </a:r>
            <a:r>
              <a:rPr lang="de-CH" dirty="0" smtClean="0"/>
              <a:t>verdeutlicht </a:t>
            </a:r>
            <a:r>
              <a:rPr lang="de-CH" dirty="0"/>
              <a:t>die Betroffenheit der Branchen. </a:t>
            </a:r>
            <a:endParaRPr lang="de-CH" dirty="0" smtClean="0"/>
          </a:p>
          <a:p>
            <a:r>
              <a:rPr lang="de-CH" dirty="0" smtClean="0"/>
              <a:t>Der </a:t>
            </a:r>
            <a:r>
              <a:rPr lang="de-CH" dirty="0"/>
              <a:t>Tourismus ist fast vollständig von der schwierigen wirtschaftlichen Lage betroffen. </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22</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(3/11)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792000" y="1557137"/>
            <a:ext cx="7560000" cy="4884465"/>
          </a:xfrm>
          <a:prstGeom prst="rect">
            <a:avLst/>
          </a:prstGeom>
        </p:spPr>
      </p:pic>
    </p:spTree>
    <p:extLst>
      <p:ext uri="{BB962C8B-B14F-4D97-AF65-F5344CB8AC3E}">
        <p14:creationId xmlns:p14="http://schemas.microsoft.com/office/powerpoint/2010/main" val="950462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863750"/>
          </a:xfrm>
        </p:spPr>
        <p:txBody>
          <a:bodyPr/>
          <a:lstStyle/>
          <a:p>
            <a:r>
              <a:rPr lang="de-CH" dirty="0"/>
              <a:t>Die aktuellen Härtefallmassnahmen sind ebenfalls vor allem auch für den Tourismus sehr wichtig.</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23</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(4/11)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828004" y="1443431"/>
            <a:ext cx="7560000" cy="4883016"/>
          </a:xfrm>
          <a:prstGeom prst="rect">
            <a:avLst/>
          </a:prstGeom>
        </p:spPr>
      </p:pic>
    </p:spTree>
    <p:extLst>
      <p:ext uri="{BB962C8B-B14F-4D97-AF65-F5344CB8AC3E}">
        <p14:creationId xmlns:p14="http://schemas.microsoft.com/office/powerpoint/2010/main" val="2523290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791741"/>
          </a:xfrm>
        </p:spPr>
        <p:txBody>
          <a:bodyPr/>
          <a:lstStyle/>
          <a:p>
            <a:r>
              <a:rPr lang="de-CH" dirty="0"/>
              <a:t>EO-Entschädigung für Selbstständige oder Personen in arbeitgeberähnlicher Stellung wird vor allem in Tourismusbetrieben benötigt. In der Gastronomie sind dies ¾ der Befragten.</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24</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(5/11)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1080452" y="1484784"/>
            <a:ext cx="7560000" cy="4883016"/>
          </a:xfrm>
          <a:prstGeom prst="rect">
            <a:avLst/>
          </a:prstGeom>
        </p:spPr>
      </p:pic>
    </p:spTree>
    <p:extLst>
      <p:ext uri="{BB962C8B-B14F-4D97-AF65-F5344CB8AC3E}">
        <p14:creationId xmlns:p14="http://schemas.microsoft.com/office/powerpoint/2010/main" val="2122920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647725"/>
          </a:xfrm>
        </p:spPr>
        <p:txBody>
          <a:bodyPr/>
          <a:lstStyle/>
          <a:p>
            <a:r>
              <a:rPr lang="de-CH" dirty="0"/>
              <a:t>Kurzarbeitsentschädigung </a:t>
            </a:r>
            <a:r>
              <a:rPr lang="de-CH" dirty="0" smtClean="0"/>
              <a:t>wird über </a:t>
            </a:r>
            <a:r>
              <a:rPr lang="de-CH" dirty="0"/>
              <a:t>alle Branchen hinweg als klar wichtigste Unterstützungsmassnahme beurteilt.</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25</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(6/11)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7" name="Grafik 6"/>
          <p:cNvPicPr>
            <a:picLocks noChangeAspect="1"/>
          </p:cNvPicPr>
          <p:nvPr/>
        </p:nvPicPr>
        <p:blipFill>
          <a:blip r:embed="rId2"/>
          <a:stretch>
            <a:fillRect/>
          </a:stretch>
        </p:blipFill>
        <p:spPr>
          <a:xfrm>
            <a:off x="859575" y="1560139"/>
            <a:ext cx="7384833" cy="4774718"/>
          </a:xfrm>
          <a:prstGeom prst="rect">
            <a:avLst/>
          </a:prstGeom>
        </p:spPr>
      </p:pic>
    </p:spTree>
    <p:extLst>
      <p:ext uri="{BB962C8B-B14F-4D97-AF65-F5344CB8AC3E}">
        <p14:creationId xmlns:p14="http://schemas.microsoft.com/office/powerpoint/2010/main" val="3347922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a:t>65% der Befragten sind der Meinung, dass es weitere finanzielle Unterstützung für die Bündner Wirtschaft braucht.</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26</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(7/11)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683568" y="1535910"/>
            <a:ext cx="7270203" cy="4803527"/>
          </a:xfrm>
          <a:prstGeom prst="rect">
            <a:avLst/>
          </a:prstGeom>
        </p:spPr>
      </p:pic>
    </p:spTree>
    <p:extLst>
      <p:ext uri="{BB962C8B-B14F-4D97-AF65-F5344CB8AC3E}">
        <p14:creationId xmlns:p14="http://schemas.microsoft.com/office/powerpoint/2010/main" val="1479891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Gerade der Wirtschaftsbereich Tourismus ist dezidiert (3/4 der befragten Unternehmen) der Meinung, dass es weitere finanzielle Unterstützung braucht.</a:t>
            </a:r>
            <a:endParaRPr lang="de-CH" dirty="0"/>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27</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(8/11)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7" name="Grafik 6"/>
          <p:cNvPicPr>
            <a:picLocks noChangeAspect="1"/>
          </p:cNvPicPr>
          <p:nvPr/>
        </p:nvPicPr>
        <p:blipFill>
          <a:blip r:embed="rId2"/>
          <a:stretch>
            <a:fillRect/>
          </a:stretch>
        </p:blipFill>
        <p:spPr>
          <a:xfrm>
            <a:off x="792000" y="1523854"/>
            <a:ext cx="7560000" cy="4891181"/>
          </a:xfrm>
          <a:prstGeom prst="rect">
            <a:avLst/>
          </a:prstGeom>
        </p:spPr>
      </p:pic>
    </p:spTree>
    <p:extLst>
      <p:ext uri="{BB962C8B-B14F-4D97-AF65-F5344CB8AC3E}">
        <p14:creationId xmlns:p14="http://schemas.microsoft.com/office/powerpoint/2010/main" val="1893459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576063"/>
          </a:xfrm>
        </p:spPr>
        <p:txBody>
          <a:bodyPr/>
          <a:lstStyle/>
          <a:p>
            <a:r>
              <a:rPr lang="de-CH" dirty="0"/>
              <a:t>Nebst der raschen und unbürokratischen Unterstützung und der Bekämpfung des Missbrauchs steht die Übernahme eines Anteils am Umsatzrückgang im Vordergrund (Ausfallentschädigung).</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28</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(9/11)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792000" y="1508433"/>
            <a:ext cx="7560000" cy="4883016"/>
          </a:xfrm>
          <a:prstGeom prst="rect">
            <a:avLst/>
          </a:prstGeom>
        </p:spPr>
      </p:pic>
    </p:spTree>
    <p:extLst>
      <p:ext uri="{BB962C8B-B14F-4D97-AF65-F5344CB8AC3E}">
        <p14:creationId xmlns:p14="http://schemas.microsoft.com/office/powerpoint/2010/main" val="1996935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a:t>Dabei wünschen sich rund 3/4 der Befragten eine Ausfallentschädigung von bis zu 50% von Bund und Kanton.</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29</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(10/11)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971600" y="1560103"/>
            <a:ext cx="7272808" cy="4707057"/>
          </a:xfrm>
          <a:prstGeom prst="rect">
            <a:avLst/>
          </a:prstGeom>
        </p:spPr>
      </p:pic>
    </p:spTree>
    <p:extLst>
      <p:ext uri="{BB962C8B-B14F-4D97-AF65-F5344CB8AC3E}">
        <p14:creationId xmlns:p14="http://schemas.microsoft.com/office/powerpoint/2010/main" val="1020979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90323E-85AB-4284-B96E-9D9C45B4C711}"/>
              </a:ext>
            </a:extLst>
          </p:cNvPr>
          <p:cNvSpPr>
            <a:spLocks noGrp="1"/>
          </p:cNvSpPr>
          <p:nvPr>
            <p:ph type="title"/>
          </p:nvPr>
        </p:nvSpPr>
        <p:spPr/>
        <p:txBody>
          <a:bodyPr/>
          <a:lstStyle/>
          <a:p>
            <a:r>
              <a:rPr lang="de-DE" dirty="0"/>
              <a:t>Die Ergebnisse auf einen Blick</a:t>
            </a:r>
          </a:p>
        </p:txBody>
      </p:sp>
      <p:sp>
        <p:nvSpPr>
          <p:cNvPr id="3" name="Date Placeholder 2">
            <a:extLst>
              <a:ext uri="{FF2B5EF4-FFF2-40B4-BE49-F238E27FC236}">
                <a16:creationId xmlns:a16="http://schemas.microsoft.com/office/drawing/2014/main" id="{92676F7E-ACA8-4D74-A7DC-C72CCAE03133}"/>
              </a:ext>
            </a:extLst>
          </p:cNvPr>
          <p:cNvSpPr>
            <a:spLocks noGrp="1"/>
          </p:cNvSpPr>
          <p:nvPr>
            <p:ph type="dt" sz="half" idx="10"/>
          </p:nvPr>
        </p:nvSpPr>
        <p:spPr/>
        <p:txBody>
          <a:bodyPr/>
          <a:lstStyle/>
          <a:p>
            <a:r>
              <a:rPr lang="de-DE"/>
              <a:t>04.02.2021</a:t>
            </a:r>
            <a:endParaRPr lang="de-DE" dirty="0"/>
          </a:p>
        </p:txBody>
      </p:sp>
      <p:sp>
        <p:nvSpPr>
          <p:cNvPr id="4" name="Footer Placeholder 3">
            <a:extLst>
              <a:ext uri="{FF2B5EF4-FFF2-40B4-BE49-F238E27FC236}">
                <a16:creationId xmlns:a16="http://schemas.microsoft.com/office/drawing/2014/main" id="{A4CEC734-662D-4114-8C20-40E246AA79F8}"/>
              </a:ext>
            </a:extLst>
          </p:cNvPr>
          <p:cNvSpPr>
            <a:spLocks noGrp="1"/>
          </p:cNvSpPr>
          <p:nvPr>
            <p:ph type="ftr" sz="quarter" idx="11"/>
          </p:nvPr>
        </p:nvSpPr>
        <p:spPr/>
        <p:txBody>
          <a:bodyPr/>
          <a:lstStyle/>
          <a:p>
            <a:r>
              <a:rPr lang="de-DE" dirty="0"/>
              <a:t>Wirtschaftsforum Graubünden</a:t>
            </a:r>
          </a:p>
        </p:txBody>
      </p:sp>
      <p:sp>
        <p:nvSpPr>
          <p:cNvPr id="5" name="Slide Number Placeholder 4">
            <a:extLst>
              <a:ext uri="{FF2B5EF4-FFF2-40B4-BE49-F238E27FC236}">
                <a16:creationId xmlns:a16="http://schemas.microsoft.com/office/drawing/2014/main" id="{3C79E72D-E771-4C4E-BD81-BBEE9E0CD7A0}"/>
              </a:ext>
            </a:extLst>
          </p:cNvPr>
          <p:cNvSpPr>
            <a:spLocks noGrp="1"/>
          </p:cNvSpPr>
          <p:nvPr>
            <p:ph type="sldNum" sz="quarter" idx="12"/>
          </p:nvPr>
        </p:nvSpPr>
        <p:spPr/>
        <p:txBody>
          <a:bodyPr/>
          <a:lstStyle/>
          <a:p>
            <a:fld id="{C45EF9CB-EA02-4358-A43B-37B7D50B5BD7}" type="slidenum">
              <a:rPr lang="de-DE" smtClean="0"/>
              <a:pPr/>
              <a:t>3</a:t>
            </a:fld>
            <a:endParaRPr lang="de-DE" dirty="0"/>
          </a:p>
        </p:txBody>
      </p:sp>
      <p:sp>
        <p:nvSpPr>
          <p:cNvPr id="8" name="Text Placeholder 7">
            <a:extLst>
              <a:ext uri="{FF2B5EF4-FFF2-40B4-BE49-F238E27FC236}">
                <a16:creationId xmlns:a16="http://schemas.microsoft.com/office/drawing/2014/main" id="{A12A15A1-6747-4EC8-8B22-F9E9B97C886C}"/>
              </a:ext>
            </a:extLst>
          </p:cNvPr>
          <p:cNvSpPr>
            <a:spLocks noGrp="1"/>
          </p:cNvSpPr>
          <p:nvPr>
            <p:ph type="body" sz="quarter" idx="13"/>
          </p:nvPr>
        </p:nvSpPr>
        <p:spPr/>
        <p:txBody>
          <a:bodyPr/>
          <a:lstStyle/>
          <a:p>
            <a:r>
              <a:rPr lang="de-DE"/>
              <a:t>Einleitung</a:t>
            </a:r>
            <a:endParaRPr lang="de-DE" dirty="0"/>
          </a:p>
        </p:txBody>
      </p:sp>
      <p:sp>
        <p:nvSpPr>
          <p:cNvPr id="10" name="Rectangle 9">
            <a:extLst>
              <a:ext uri="{FF2B5EF4-FFF2-40B4-BE49-F238E27FC236}">
                <a16:creationId xmlns:a16="http://schemas.microsoft.com/office/drawing/2014/main" id="{9C5718C9-A0D6-406A-B2B1-E0F94895A5B3}"/>
              </a:ext>
            </a:extLst>
          </p:cNvPr>
          <p:cNvSpPr/>
          <p:nvPr/>
        </p:nvSpPr>
        <p:spPr>
          <a:xfrm>
            <a:off x="1187624" y="1235221"/>
            <a:ext cx="7560840" cy="1423467"/>
          </a:xfrm>
          <a:prstGeom prst="rect">
            <a:avLst/>
          </a:prstGeom>
        </p:spPr>
        <p:txBody>
          <a:bodyPr wrap="square">
            <a:spAutoFit/>
          </a:bodyPr>
          <a:lstStyle/>
          <a:p>
            <a:r>
              <a:rPr lang="de-DE" sz="1200" b="1" dirty="0">
                <a:solidFill>
                  <a:schemeClr val="tx2"/>
                </a:solidFill>
              </a:rPr>
              <a:t>Repräsentative Umfrage/Resultate</a:t>
            </a:r>
          </a:p>
          <a:p>
            <a:r>
              <a:rPr lang="de-DE" sz="1200" dirty="0"/>
              <a:t>An der aktuellen Umfrage haben 575 Unternehmen aus Graubünden teilgenommen, wobei 325 </a:t>
            </a:r>
            <a:r>
              <a:rPr lang="de-DE" sz="1200" dirty="0" smtClean="0"/>
              <a:t>Teilnehmende alle </a:t>
            </a:r>
            <a:r>
              <a:rPr lang="de-DE" sz="1200" dirty="0"/>
              <a:t>Fragen und 250 einen Teil der Fragen beantwortet haben. Insbesondere die Branchen Gastronomie, Beherbergung, Bau und Detailhandel sind sehr gut abgebildet und lassen dementsprechend repräsentative Rückschlüsse zu. Bei den anderen Branchen sind die Fallzahlen tiefer, weshalb nur branchenübergreifende Aussagen zulässig sind. Die Auswertung aller Unternehmen ist entsprechend geprägt. Die Repräsentativität </a:t>
            </a:r>
            <a:r>
              <a:rPr lang="de-DE" sz="1200" dirty="0" smtClean="0"/>
              <a:t>hinsichtlich </a:t>
            </a:r>
            <a:r>
              <a:rPr lang="de-DE" sz="1200" dirty="0" err="1"/>
              <a:t>Unternehmensgrösse</a:t>
            </a:r>
            <a:r>
              <a:rPr lang="de-DE" sz="1200" dirty="0"/>
              <a:t> sowie </a:t>
            </a:r>
            <a:r>
              <a:rPr lang="de-DE" sz="1200" dirty="0" smtClean="0"/>
              <a:t>Regionen </a:t>
            </a:r>
            <a:r>
              <a:rPr lang="de-DE" sz="1200" dirty="0"/>
              <a:t>ist </a:t>
            </a:r>
            <a:r>
              <a:rPr lang="de-DE" sz="1200" dirty="0" smtClean="0"/>
              <a:t>gegeben, </a:t>
            </a:r>
            <a:r>
              <a:rPr lang="de-DE" sz="1200" dirty="0" err="1"/>
              <a:t>ausser</a:t>
            </a:r>
            <a:r>
              <a:rPr lang="de-DE" sz="1200" dirty="0"/>
              <a:t> bei der Region </a:t>
            </a:r>
            <a:r>
              <a:rPr lang="de-DE" sz="1200" dirty="0" err="1"/>
              <a:t>Moesa</a:t>
            </a:r>
            <a:r>
              <a:rPr lang="de-DE" sz="1200" dirty="0"/>
              <a:t> </a:t>
            </a:r>
            <a:r>
              <a:rPr lang="de-DE" sz="1200" dirty="0" smtClean="0"/>
              <a:t>(unterrepräsentiert) </a:t>
            </a:r>
            <a:r>
              <a:rPr lang="de-DE" sz="1200" dirty="0"/>
              <a:t>und der Region </a:t>
            </a:r>
            <a:r>
              <a:rPr lang="de-DE" sz="1200" dirty="0" err="1"/>
              <a:t>Maloja</a:t>
            </a:r>
            <a:r>
              <a:rPr lang="de-DE" sz="1200" dirty="0"/>
              <a:t> </a:t>
            </a:r>
            <a:r>
              <a:rPr lang="de-DE" sz="1200" dirty="0" smtClean="0"/>
              <a:t>(überrepräsentiert).</a:t>
            </a:r>
            <a:endParaRPr lang="de-DE" sz="1200" dirty="0"/>
          </a:p>
        </p:txBody>
      </p:sp>
      <p:sp>
        <p:nvSpPr>
          <p:cNvPr id="11" name="Ellipse 43">
            <a:extLst>
              <a:ext uri="{FF2B5EF4-FFF2-40B4-BE49-F238E27FC236}">
                <a16:creationId xmlns:a16="http://schemas.microsoft.com/office/drawing/2014/main" id="{A64516A5-28CC-4EBF-BD52-DA5ED60C72E9}"/>
              </a:ext>
            </a:extLst>
          </p:cNvPr>
          <p:cNvSpPr/>
          <p:nvPr/>
        </p:nvSpPr>
        <p:spPr>
          <a:xfrm>
            <a:off x="395288" y="1208378"/>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1</a:t>
            </a:r>
            <a:endParaRPr lang="de-DE" sz="1100" dirty="0">
              <a:solidFill>
                <a:srgbClr val="A5300F"/>
              </a:solidFill>
              <a:effectLst/>
              <a:ea typeface="Calibri" panose="020F0502020204030204" pitchFamily="34" charset="0"/>
              <a:cs typeface="Times New Roman" panose="02020603050405020304" pitchFamily="18" charset="0"/>
            </a:endParaRPr>
          </a:p>
        </p:txBody>
      </p:sp>
      <p:sp>
        <p:nvSpPr>
          <p:cNvPr id="13" name="Ellipse 43">
            <a:extLst>
              <a:ext uri="{FF2B5EF4-FFF2-40B4-BE49-F238E27FC236}">
                <a16:creationId xmlns:a16="http://schemas.microsoft.com/office/drawing/2014/main" id="{24AC3DAD-5934-47A2-B906-6D616C6F8B95}"/>
              </a:ext>
            </a:extLst>
          </p:cNvPr>
          <p:cNvSpPr/>
          <p:nvPr/>
        </p:nvSpPr>
        <p:spPr>
          <a:xfrm>
            <a:off x="393307" y="2832003"/>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2</a:t>
            </a:r>
            <a:endParaRPr lang="de-DE" sz="1100" dirty="0">
              <a:solidFill>
                <a:srgbClr val="A5300F"/>
              </a:solidFill>
              <a:effectLst/>
              <a:ea typeface="Calibri" panose="020F0502020204030204" pitchFamily="34" charset="0"/>
              <a:cs typeface="Times New Roman" panose="02020603050405020304" pitchFamily="18" charset="0"/>
            </a:endParaRPr>
          </a:p>
        </p:txBody>
      </p:sp>
      <p:sp>
        <p:nvSpPr>
          <p:cNvPr id="18" name="Rectangle 9">
            <a:extLst>
              <a:ext uri="{FF2B5EF4-FFF2-40B4-BE49-F238E27FC236}">
                <a16:creationId xmlns:a16="http://schemas.microsoft.com/office/drawing/2014/main" id="{9C5718C9-A0D6-406A-B2B1-E0F94895A5B3}"/>
              </a:ext>
            </a:extLst>
          </p:cNvPr>
          <p:cNvSpPr/>
          <p:nvPr/>
        </p:nvSpPr>
        <p:spPr>
          <a:xfrm>
            <a:off x="1187624" y="2832003"/>
            <a:ext cx="7560840" cy="3500958"/>
          </a:xfrm>
          <a:prstGeom prst="rect">
            <a:avLst/>
          </a:prstGeom>
        </p:spPr>
        <p:txBody>
          <a:bodyPr wrap="square">
            <a:spAutoFit/>
          </a:bodyPr>
          <a:lstStyle/>
          <a:p>
            <a:r>
              <a:rPr lang="de-CH" sz="1200" b="1" dirty="0">
                <a:solidFill>
                  <a:schemeClr val="tx2"/>
                </a:solidFill>
              </a:rPr>
              <a:t>Hohe Einbussen bei Umsatz und Cashflow für 2020 und 2021 erwartet</a:t>
            </a:r>
          </a:p>
          <a:p>
            <a:r>
              <a:rPr lang="de-CH" sz="1200" dirty="0"/>
              <a:t>Insbesondere die Bündner Kerntourismusbranchen (Gastronomie, Beherbergung, Bergbahnen) rechnen mit hohen Umsatz- und Cashflow-Einbussen für die Jahre 2020 und 2021. Je länger die COVID19-Krise und die damit einhergehenden Eindämmungsmassnahmen andauern, desto höher erwarten die Befragten die Einbussen. </a:t>
            </a:r>
            <a:endParaRPr lang="de-CH" sz="1200" dirty="0" smtClean="0"/>
          </a:p>
          <a:p>
            <a:r>
              <a:rPr lang="de-CH" sz="1200" dirty="0"/>
              <a:t>R</a:t>
            </a:r>
            <a:r>
              <a:rPr lang="de-CH" sz="1200" dirty="0" smtClean="0"/>
              <a:t>und </a:t>
            </a:r>
            <a:r>
              <a:rPr lang="de-CH" sz="1200" dirty="0"/>
              <a:t>80 Prozent der Befragten (über alle Branchen hinweg) </a:t>
            </a:r>
            <a:r>
              <a:rPr lang="de-CH" sz="1200" dirty="0" smtClean="0"/>
              <a:t>rechnen im </a:t>
            </a:r>
            <a:r>
              <a:rPr lang="de-CH" sz="1200" dirty="0"/>
              <a:t>Jahr 2021 mit merklichen Umsatzeinbussen. Die Unterschiede der wirtschaftlichen Lage zwischen den Branchen, aber auch zwischen den Regionen ist nach wie vor sehr gross. </a:t>
            </a:r>
          </a:p>
          <a:p>
            <a:r>
              <a:rPr lang="de-CH" sz="1200" dirty="0"/>
              <a:t>Wie bereits vor einem halben Jahr gibt es drei Gruppen von Unternehmen, die in etwa je ein Drittel ausmachen: </a:t>
            </a:r>
          </a:p>
          <a:p>
            <a:pPr marL="228600" lvl="2" indent="0">
              <a:buNone/>
            </a:pPr>
            <a:r>
              <a:rPr lang="de-CH" sz="1200" dirty="0" smtClean="0"/>
              <a:t>1</a:t>
            </a:r>
            <a:r>
              <a:rPr lang="de-CH" sz="1200" dirty="0"/>
              <a:t>. Unternehmen, die schwer getroffen sind, </a:t>
            </a:r>
          </a:p>
          <a:p>
            <a:pPr marL="228600" lvl="2" indent="0">
              <a:buNone/>
            </a:pPr>
            <a:r>
              <a:rPr lang="de-CH" sz="1200" dirty="0" smtClean="0"/>
              <a:t>2. </a:t>
            </a:r>
            <a:r>
              <a:rPr lang="de-CH" sz="1200" dirty="0"/>
              <a:t>Unternehmen, die leicht bis mittel getroffen sind und </a:t>
            </a:r>
          </a:p>
          <a:p>
            <a:pPr marL="228600" lvl="2" indent="0">
              <a:buNone/>
            </a:pPr>
            <a:r>
              <a:rPr lang="de-CH" sz="1200" dirty="0"/>
              <a:t>3. Unternehmen, die gar nicht negativ betroffen sind. </a:t>
            </a:r>
          </a:p>
          <a:p>
            <a:r>
              <a:rPr lang="de-CH" sz="1200" dirty="0"/>
              <a:t>Unternehmen wie Reisebüros oder Veranstalter sind seit nun bald 12 Monaten sehr stark betroffen. Die Gastronomie und Betriebe für Freizeitaktivitäten, die seit anfangs Dezember 2020 wieder geschlossen sind, sind finanziell auch bereits stark angeschlagen. Touristische Leistungsträger wie Hotels und Bergbahnen haben wegen der schlechten Wintersaison 2021 ebenfalls bereits grosse wirtschaftliche Verluste erlitten. Während dem ersten </a:t>
            </a:r>
            <a:r>
              <a:rPr lang="de-CH" sz="1200" dirty="0" err="1"/>
              <a:t>Lockdown</a:t>
            </a:r>
            <a:r>
              <a:rPr lang="de-CH" sz="1200" dirty="0"/>
              <a:t> im Frühling 2020 war der Schaden nicht kleiner, aber auf viel mehr Unternehmen und Branchen verteilt, als dies nun im Winter 2021 der Fall ist.</a:t>
            </a:r>
          </a:p>
        </p:txBody>
      </p:sp>
    </p:spTree>
    <p:extLst>
      <p:ext uri="{BB962C8B-B14F-4D97-AF65-F5344CB8AC3E}">
        <p14:creationId xmlns:p14="http://schemas.microsoft.com/office/powerpoint/2010/main" val="2409403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smtClean="0"/>
              <a:t>Wobei sich die gewünschte Höhe der Ausfallentschädigung über alle Branchen hinweg relativ homogen präsentiert. </a:t>
            </a:r>
            <a:endParaRPr lang="de-CH" dirty="0"/>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30</a:t>
            </a:fld>
            <a:endParaRPr lang="de-DE" dirty="0"/>
          </a:p>
        </p:txBody>
      </p:sp>
      <p:sp>
        <p:nvSpPr>
          <p:cNvPr id="8" name="Titel 7"/>
          <p:cNvSpPr>
            <a:spLocks noGrp="1"/>
          </p:cNvSpPr>
          <p:nvPr>
            <p:ph type="title"/>
          </p:nvPr>
        </p:nvSpPr>
        <p:spPr/>
        <p:txBody>
          <a:bodyPr/>
          <a:lstStyle/>
          <a:p>
            <a:r>
              <a:rPr lang="de-CH" dirty="0"/>
              <a:t>5. Staatliche </a:t>
            </a:r>
            <a:r>
              <a:rPr lang="de-CH"/>
              <a:t>Unterstützungsmassnahmen </a:t>
            </a:r>
            <a:r>
              <a:rPr lang="de-CH" smtClean="0"/>
              <a:t>(11/11)</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1189670" y="1700808"/>
            <a:ext cx="6764659" cy="4373740"/>
          </a:xfrm>
          <a:prstGeom prst="rect">
            <a:avLst/>
          </a:prstGeom>
        </p:spPr>
      </p:pic>
    </p:spTree>
    <p:extLst>
      <p:ext uri="{BB962C8B-B14F-4D97-AF65-F5344CB8AC3E}">
        <p14:creationId xmlns:p14="http://schemas.microsoft.com/office/powerpoint/2010/main" val="591423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a:t>Bündner Wirtschaftsverbände sowie Branchenorganisationen (87% gut/eher gut) und Bündner Regierung (73% gut/eher gut) erhalten gute Zeugnisse ausgestellt.</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31</a:t>
            </a:fld>
            <a:endParaRPr lang="de-DE" dirty="0"/>
          </a:p>
        </p:txBody>
      </p:sp>
      <p:sp>
        <p:nvSpPr>
          <p:cNvPr id="8" name="Titel 7"/>
          <p:cNvSpPr>
            <a:spLocks noGrp="1"/>
          </p:cNvSpPr>
          <p:nvPr>
            <p:ph type="title"/>
          </p:nvPr>
        </p:nvSpPr>
        <p:spPr/>
        <p:txBody>
          <a:bodyPr/>
          <a:lstStyle/>
          <a:p>
            <a:r>
              <a:rPr lang="de-CH" dirty="0"/>
              <a:t>6. Beurteilung der Arbeit von Behörden und Wirtschaftsverbänden</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899592" y="1557337"/>
            <a:ext cx="7348747" cy="4751387"/>
          </a:xfrm>
          <a:prstGeom prst="rect">
            <a:avLst/>
          </a:prstGeom>
        </p:spPr>
      </p:pic>
    </p:spTree>
    <p:extLst>
      <p:ext uri="{BB962C8B-B14F-4D97-AF65-F5344CB8AC3E}">
        <p14:creationId xmlns:p14="http://schemas.microsoft.com/office/powerpoint/2010/main" val="1087745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Anhang</a:t>
            </a:r>
          </a:p>
        </p:txBody>
      </p:sp>
      <p:sp>
        <p:nvSpPr>
          <p:cNvPr id="3" name="Textplatzhalter 2"/>
          <p:cNvSpPr>
            <a:spLocks noGrp="1"/>
          </p:cNvSpPr>
          <p:nvPr>
            <p:ph type="body" idx="1"/>
          </p:nvPr>
        </p:nvSpPr>
        <p:spPr/>
        <p:txBody>
          <a:bodyPr/>
          <a:lstStyle/>
          <a:p>
            <a:endParaRPr lang="de-CH"/>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t>32</a:t>
            </a:fld>
            <a:endParaRPr lang="de-DE" dirty="0"/>
          </a:p>
        </p:txBody>
      </p:sp>
    </p:spTree>
    <p:extLst>
      <p:ext uri="{BB962C8B-B14F-4D97-AF65-F5344CB8AC3E}">
        <p14:creationId xmlns:p14="http://schemas.microsoft.com/office/powerpoint/2010/main" val="1568405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33</a:t>
            </a:fld>
            <a:endParaRPr lang="de-DE" dirty="0"/>
          </a:p>
        </p:txBody>
      </p:sp>
      <p:sp>
        <p:nvSpPr>
          <p:cNvPr id="8" name="Titel 7"/>
          <p:cNvSpPr>
            <a:spLocks noGrp="1"/>
          </p:cNvSpPr>
          <p:nvPr>
            <p:ph type="title"/>
          </p:nvPr>
        </p:nvSpPr>
        <p:spPr/>
        <p:txBody>
          <a:bodyPr/>
          <a:lstStyle/>
          <a:p>
            <a:r>
              <a:rPr lang="de-CH" dirty="0"/>
              <a:t>4. Betriebliche Massnahmen (</a:t>
            </a:r>
            <a:r>
              <a:rPr lang="de-CH" dirty="0" smtClean="0"/>
              <a:t>1/4) </a:t>
            </a:r>
            <a:br>
              <a:rPr lang="de-CH" dirty="0" smtClean="0"/>
            </a:br>
            <a:r>
              <a:rPr lang="de-CH" dirty="0" smtClean="0"/>
              <a:t>Tourismus </a:t>
            </a:r>
            <a:r>
              <a:rPr lang="de-CH" dirty="0"/>
              <a:t>(Bergbahnen, Beherbergung, Gastronomie, Verkehr)</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493296" y="1052736"/>
            <a:ext cx="8106170" cy="5241104"/>
          </a:xfrm>
          <a:prstGeom prst="rect">
            <a:avLst/>
          </a:prstGeom>
        </p:spPr>
      </p:pic>
    </p:spTree>
    <p:extLst>
      <p:ext uri="{BB962C8B-B14F-4D97-AF65-F5344CB8AC3E}">
        <p14:creationId xmlns:p14="http://schemas.microsoft.com/office/powerpoint/2010/main" val="1944782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34</a:t>
            </a:fld>
            <a:endParaRPr lang="de-DE" dirty="0"/>
          </a:p>
        </p:txBody>
      </p:sp>
      <p:sp>
        <p:nvSpPr>
          <p:cNvPr id="8" name="Titel 7"/>
          <p:cNvSpPr>
            <a:spLocks noGrp="1"/>
          </p:cNvSpPr>
          <p:nvPr>
            <p:ph type="title"/>
          </p:nvPr>
        </p:nvSpPr>
        <p:spPr/>
        <p:txBody>
          <a:bodyPr/>
          <a:lstStyle/>
          <a:p>
            <a:r>
              <a:rPr lang="de-CH" dirty="0"/>
              <a:t>4. Betriebliche Massnahmen </a:t>
            </a:r>
            <a:r>
              <a:rPr lang="de-CH" dirty="0" smtClean="0"/>
              <a:t>(2/4)</a:t>
            </a:r>
            <a:br>
              <a:rPr lang="de-CH" dirty="0" smtClean="0"/>
            </a:br>
            <a:r>
              <a:rPr lang="de-CH" dirty="0" smtClean="0"/>
              <a:t>Gewerbe </a:t>
            </a:r>
            <a:r>
              <a:rPr lang="de-CH" dirty="0"/>
              <a:t>(Baugewerbe)</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7" name="Grafik 6"/>
          <p:cNvPicPr>
            <a:picLocks noChangeAspect="1"/>
          </p:cNvPicPr>
          <p:nvPr/>
        </p:nvPicPr>
        <p:blipFill>
          <a:blip r:embed="rId2"/>
          <a:stretch>
            <a:fillRect/>
          </a:stretch>
        </p:blipFill>
        <p:spPr>
          <a:xfrm>
            <a:off x="485161" y="1015373"/>
            <a:ext cx="8245686" cy="5331309"/>
          </a:xfrm>
          <a:prstGeom prst="rect">
            <a:avLst/>
          </a:prstGeom>
        </p:spPr>
      </p:pic>
    </p:spTree>
    <p:extLst>
      <p:ext uri="{BB962C8B-B14F-4D97-AF65-F5344CB8AC3E}">
        <p14:creationId xmlns:p14="http://schemas.microsoft.com/office/powerpoint/2010/main" val="862540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35</a:t>
            </a:fld>
            <a:endParaRPr lang="de-DE" dirty="0"/>
          </a:p>
        </p:txBody>
      </p:sp>
      <p:sp>
        <p:nvSpPr>
          <p:cNvPr id="8" name="Titel 7"/>
          <p:cNvSpPr>
            <a:spLocks noGrp="1"/>
          </p:cNvSpPr>
          <p:nvPr>
            <p:ph type="title"/>
          </p:nvPr>
        </p:nvSpPr>
        <p:spPr/>
        <p:txBody>
          <a:bodyPr/>
          <a:lstStyle/>
          <a:p>
            <a:r>
              <a:rPr lang="de-CH" dirty="0"/>
              <a:t>4. Betriebliche Massnahmen </a:t>
            </a:r>
            <a:r>
              <a:rPr lang="de-CH" dirty="0" smtClean="0"/>
              <a:t>(3/4)</a:t>
            </a:r>
            <a:br>
              <a:rPr lang="de-CH" dirty="0" smtClean="0"/>
            </a:br>
            <a:r>
              <a:rPr lang="de-CH" dirty="0" smtClean="0"/>
              <a:t>Handel </a:t>
            </a:r>
            <a:r>
              <a:rPr lang="de-CH" dirty="0"/>
              <a:t>(Autohandel, Detailhandel, Übriger Handel)</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7" name="Grafik 6"/>
          <p:cNvPicPr>
            <a:picLocks noChangeAspect="1"/>
          </p:cNvPicPr>
          <p:nvPr/>
        </p:nvPicPr>
        <p:blipFill>
          <a:blip r:embed="rId2"/>
          <a:stretch>
            <a:fillRect/>
          </a:stretch>
        </p:blipFill>
        <p:spPr>
          <a:xfrm>
            <a:off x="539552" y="1052736"/>
            <a:ext cx="8143471" cy="5265221"/>
          </a:xfrm>
          <a:prstGeom prst="rect">
            <a:avLst/>
          </a:prstGeom>
        </p:spPr>
      </p:pic>
    </p:spTree>
    <p:extLst>
      <p:ext uri="{BB962C8B-B14F-4D97-AF65-F5344CB8AC3E}">
        <p14:creationId xmlns:p14="http://schemas.microsoft.com/office/powerpoint/2010/main" val="1962420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36</a:t>
            </a:fld>
            <a:endParaRPr lang="de-DE" dirty="0"/>
          </a:p>
        </p:txBody>
      </p:sp>
      <p:sp>
        <p:nvSpPr>
          <p:cNvPr id="8" name="Titel 7"/>
          <p:cNvSpPr>
            <a:spLocks noGrp="1"/>
          </p:cNvSpPr>
          <p:nvPr>
            <p:ph type="title"/>
          </p:nvPr>
        </p:nvSpPr>
        <p:spPr/>
        <p:txBody>
          <a:bodyPr/>
          <a:lstStyle/>
          <a:p>
            <a:r>
              <a:rPr lang="de-CH" dirty="0"/>
              <a:t>4. Betriebliche Massnahmen </a:t>
            </a:r>
            <a:r>
              <a:rPr lang="de-CH" dirty="0" smtClean="0"/>
              <a:t>(4/4)  </a:t>
            </a:r>
            <a:br>
              <a:rPr lang="de-CH" dirty="0" smtClean="0"/>
            </a:br>
            <a:r>
              <a:rPr lang="de-CH" dirty="0" smtClean="0"/>
              <a:t>Sonstige Branchen</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7" name="Grafik 6"/>
          <p:cNvPicPr>
            <a:picLocks noChangeAspect="1"/>
          </p:cNvPicPr>
          <p:nvPr/>
        </p:nvPicPr>
        <p:blipFill>
          <a:blip r:embed="rId2"/>
          <a:stretch>
            <a:fillRect/>
          </a:stretch>
        </p:blipFill>
        <p:spPr>
          <a:xfrm>
            <a:off x="438844" y="980728"/>
            <a:ext cx="8321011" cy="5380011"/>
          </a:xfrm>
          <a:prstGeom prst="rect">
            <a:avLst/>
          </a:prstGeom>
        </p:spPr>
      </p:pic>
    </p:spTree>
    <p:extLst>
      <p:ext uri="{BB962C8B-B14F-4D97-AF65-F5344CB8AC3E}">
        <p14:creationId xmlns:p14="http://schemas.microsoft.com/office/powerpoint/2010/main" val="3233277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37</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(1/8)</a:t>
            </a:r>
            <a:br>
              <a:rPr lang="de-CH" dirty="0" smtClean="0"/>
            </a:br>
            <a:r>
              <a:rPr lang="de-CH" dirty="0" smtClean="0"/>
              <a:t>Tourismus </a:t>
            </a:r>
            <a:r>
              <a:rPr lang="de-CH" dirty="0"/>
              <a:t>(Bergbahnen, Beherbergung, Gastronomie, Verkehr)</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13" name="Grafik 12"/>
          <p:cNvPicPr>
            <a:picLocks noChangeAspect="1"/>
          </p:cNvPicPr>
          <p:nvPr/>
        </p:nvPicPr>
        <p:blipFill>
          <a:blip r:embed="rId2"/>
          <a:stretch>
            <a:fillRect/>
          </a:stretch>
        </p:blipFill>
        <p:spPr>
          <a:xfrm>
            <a:off x="449988" y="1080869"/>
            <a:ext cx="7920000" cy="5115540"/>
          </a:xfrm>
          <a:prstGeom prst="rect">
            <a:avLst/>
          </a:prstGeom>
        </p:spPr>
      </p:pic>
    </p:spTree>
    <p:extLst>
      <p:ext uri="{BB962C8B-B14F-4D97-AF65-F5344CB8AC3E}">
        <p14:creationId xmlns:p14="http://schemas.microsoft.com/office/powerpoint/2010/main" val="489772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38</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(2/8) </a:t>
            </a:r>
            <a:br>
              <a:rPr lang="de-CH" dirty="0" smtClean="0"/>
            </a:br>
            <a:r>
              <a:rPr lang="de-CH" dirty="0" smtClean="0"/>
              <a:t>Gewerbe </a:t>
            </a:r>
            <a:r>
              <a:rPr lang="de-CH" dirty="0"/>
              <a:t>(Baugewerbe)</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467544" y="1097359"/>
            <a:ext cx="7920000" cy="5115540"/>
          </a:xfrm>
          <a:prstGeom prst="rect">
            <a:avLst/>
          </a:prstGeom>
        </p:spPr>
      </p:pic>
    </p:spTree>
    <p:extLst>
      <p:ext uri="{BB962C8B-B14F-4D97-AF65-F5344CB8AC3E}">
        <p14:creationId xmlns:p14="http://schemas.microsoft.com/office/powerpoint/2010/main" val="762170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39</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(3/8) </a:t>
            </a:r>
            <a:br>
              <a:rPr lang="de-CH" dirty="0" smtClean="0"/>
            </a:br>
            <a:r>
              <a:rPr lang="de-CH" dirty="0" smtClean="0"/>
              <a:t>Handel </a:t>
            </a:r>
            <a:r>
              <a:rPr lang="de-CH" dirty="0"/>
              <a:t>(Autohandel, Detailhandel, Übriger Handel)</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467544" y="1123257"/>
            <a:ext cx="7920000" cy="5115540"/>
          </a:xfrm>
          <a:prstGeom prst="rect">
            <a:avLst/>
          </a:prstGeom>
        </p:spPr>
      </p:pic>
    </p:spTree>
    <p:extLst>
      <p:ext uri="{BB962C8B-B14F-4D97-AF65-F5344CB8AC3E}">
        <p14:creationId xmlns:p14="http://schemas.microsoft.com/office/powerpoint/2010/main" val="3262482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90323E-85AB-4284-B96E-9D9C45B4C711}"/>
              </a:ext>
            </a:extLst>
          </p:cNvPr>
          <p:cNvSpPr>
            <a:spLocks noGrp="1"/>
          </p:cNvSpPr>
          <p:nvPr>
            <p:ph type="title"/>
          </p:nvPr>
        </p:nvSpPr>
        <p:spPr/>
        <p:txBody>
          <a:bodyPr/>
          <a:lstStyle/>
          <a:p>
            <a:r>
              <a:rPr lang="de-DE" dirty="0"/>
              <a:t>Die Ergebnisse auf einen Blick</a:t>
            </a:r>
          </a:p>
        </p:txBody>
      </p:sp>
      <p:sp>
        <p:nvSpPr>
          <p:cNvPr id="3" name="Date Placeholder 2">
            <a:extLst>
              <a:ext uri="{FF2B5EF4-FFF2-40B4-BE49-F238E27FC236}">
                <a16:creationId xmlns:a16="http://schemas.microsoft.com/office/drawing/2014/main" id="{92676F7E-ACA8-4D74-A7DC-C72CCAE03133}"/>
              </a:ext>
            </a:extLst>
          </p:cNvPr>
          <p:cNvSpPr>
            <a:spLocks noGrp="1"/>
          </p:cNvSpPr>
          <p:nvPr>
            <p:ph type="dt" sz="half" idx="10"/>
          </p:nvPr>
        </p:nvSpPr>
        <p:spPr/>
        <p:txBody>
          <a:bodyPr/>
          <a:lstStyle/>
          <a:p>
            <a:r>
              <a:rPr lang="de-DE"/>
              <a:t>04.02.2021</a:t>
            </a:r>
            <a:endParaRPr lang="de-DE" dirty="0"/>
          </a:p>
        </p:txBody>
      </p:sp>
      <p:sp>
        <p:nvSpPr>
          <p:cNvPr id="4" name="Footer Placeholder 3">
            <a:extLst>
              <a:ext uri="{FF2B5EF4-FFF2-40B4-BE49-F238E27FC236}">
                <a16:creationId xmlns:a16="http://schemas.microsoft.com/office/drawing/2014/main" id="{A4CEC734-662D-4114-8C20-40E246AA79F8}"/>
              </a:ext>
            </a:extLst>
          </p:cNvPr>
          <p:cNvSpPr>
            <a:spLocks noGrp="1"/>
          </p:cNvSpPr>
          <p:nvPr>
            <p:ph type="ftr" sz="quarter" idx="11"/>
          </p:nvPr>
        </p:nvSpPr>
        <p:spPr/>
        <p:txBody>
          <a:bodyPr/>
          <a:lstStyle/>
          <a:p>
            <a:r>
              <a:rPr lang="de-DE" dirty="0"/>
              <a:t>Wirtschaftsforum Graubünden</a:t>
            </a:r>
          </a:p>
        </p:txBody>
      </p:sp>
      <p:sp>
        <p:nvSpPr>
          <p:cNvPr id="5" name="Slide Number Placeholder 4">
            <a:extLst>
              <a:ext uri="{FF2B5EF4-FFF2-40B4-BE49-F238E27FC236}">
                <a16:creationId xmlns:a16="http://schemas.microsoft.com/office/drawing/2014/main" id="{3C79E72D-E771-4C4E-BD81-BBEE9E0CD7A0}"/>
              </a:ext>
            </a:extLst>
          </p:cNvPr>
          <p:cNvSpPr>
            <a:spLocks noGrp="1"/>
          </p:cNvSpPr>
          <p:nvPr>
            <p:ph type="sldNum" sz="quarter" idx="12"/>
          </p:nvPr>
        </p:nvSpPr>
        <p:spPr/>
        <p:txBody>
          <a:bodyPr/>
          <a:lstStyle/>
          <a:p>
            <a:fld id="{C45EF9CB-EA02-4358-A43B-37B7D50B5BD7}" type="slidenum">
              <a:rPr lang="de-DE" smtClean="0"/>
              <a:pPr/>
              <a:t>4</a:t>
            </a:fld>
            <a:endParaRPr lang="de-DE" dirty="0"/>
          </a:p>
        </p:txBody>
      </p:sp>
      <p:sp>
        <p:nvSpPr>
          <p:cNvPr id="8" name="Text Placeholder 7">
            <a:extLst>
              <a:ext uri="{FF2B5EF4-FFF2-40B4-BE49-F238E27FC236}">
                <a16:creationId xmlns:a16="http://schemas.microsoft.com/office/drawing/2014/main" id="{A12A15A1-6747-4EC8-8B22-F9E9B97C886C}"/>
              </a:ext>
            </a:extLst>
          </p:cNvPr>
          <p:cNvSpPr>
            <a:spLocks noGrp="1"/>
          </p:cNvSpPr>
          <p:nvPr>
            <p:ph type="body" sz="quarter" idx="13"/>
          </p:nvPr>
        </p:nvSpPr>
        <p:spPr/>
        <p:txBody>
          <a:bodyPr/>
          <a:lstStyle/>
          <a:p>
            <a:r>
              <a:rPr lang="de-DE"/>
              <a:t>Einleitung</a:t>
            </a:r>
            <a:endParaRPr lang="de-DE" dirty="0"/>
          </a:p>
        </p:txBody>
      </p:sp>
      <p:sp>
        <p:nvSpPr>
          <p:cNvPr id="15" name="Ellipse 43">
            <a:extLst>
              <a:ext uri="{FF2B5EF4-FFF2-40B4-BE49-F238E27FC236}">
                <a16:creationId xmlns:a16="http://schemas.microsoft.com/office/drawing/2014/main" id="{DE53696E-BEBF-42B0-AC3F-3D2015C0A3D1}"/>
              </a:ext>
            </a:extLst>
          </p:cNvPr>
          <p:cNvSpPr/>
          <p:nvPr/>
        </p:nvSpPr>
        <p:spPr>
          <a:xfrm>
            <a:off x="395288" y="1060138"/>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3</a:t>
            </a:r>
            <a:endParaRPr lang="de-DE" sz="1100" dirty="0">
              <a:solidFill>
                <a:srgbClr val="A5300F"/>
              </a:solidFill>
              <a:effectLst/>
              <a:ea typeface="Calibri" panose="020F0502020204030204" pitchFamily="34" charset="0"/>
              <a:cs typeface="Times New Roman" panose="02020603050405020304" pitchFamily="18" charset="0"/>
            </a:endParaRPr>
          </a:p>
        </p:txBody>
      </p:sp>
      <p:sp>
        <p:nvSpPr>
          <p:cNvPr id="19" name="Rectangle 9">
            <a:extLst>
              <a:ext uri="{FF2B5EF4-FFF2-40B4-BE49-F238E27FC236}">
                <a16:creationId xmlns:a16="http://schemas.microsoft.com/office/drawing/2014/main" id="{9C5718C9-A0D6-406A-B2B1-E0F94895A5B3}"/>
              </a:ext>
            </a:extLst>
          </p:cNvPr>
          <p:cNvSpPr/>
          <p:nvPr/>
        </p:nvSpPr>
        <p:spPr>
          <a:xfrm>
            <a:off x="1187624" y="1060138"/>
            <a:ext cx="7560840" cy="1792798"/>
          </a:xfrm>
          <a:prstGeom prst="rect">
            <a:avLst/>
          </a:prstGeom>
        </p:spPr>
        <p:txBody>
          <a:bodyPr wrap="square">
            <a:spAutoFit/>
          </a:bodyPr>
          <a:lstStyle/>
          <a:p>
            <a:r>
              <a:rPr lang="de-CH" sz="1200" b="1" dirty="0"/>
              <a:t>Unternehmen haben betriebliche Massnahmen </a:t>
            </a:r>
            <a:r>
              <a:rPr lang="de-CH" sz="1200" b="1" dirty="0">
                <a:solidFill>
                  <a:schemeClr val="tx2"/>
                </a:solidFill>
              </a:rPr>
              <a:t>verstärkt</a:t>
            </a:r>
          </a:p>
          <a:p>
            <a:r>
              <a:rPr lang="de-CH" sz="1200" dirty="0">
                <a:solidFill>
                  <a:schemeClr val="tx2"/>
                </a:solidFill>
              </a:rPr>
              <a:t>Die Unternehmen haben die bereits eingeleiteten Massnahmen zur Abfederung der Auswirkungen der COVID19-Krise noch einmal verstärkt. Die befragten Unternehmen haben insbesondere ihre Bemühungen zur Senkung der Betriebsko</a:t>
            </a:r>
            <a:r>
              <a:rPr lang="de-CH" sz="1200" dirty="0"/>
              <a:t>sten verstärkt. Wie bereits bei der Umfrage im Sommer 2020 gaben gut die Hälfte der Unternehmen </a:t>
            </a:r>
            <a:r>
              <a:rPr lang="de-CH" sz="1200" dirty="0" smtClean="0"/>
              <a:t>an, </a:t>
            </a:r>
            <a:r>
              <a:rPr lang="de-CH" sz="1200" dirty="0"/>
              <a:t>Investition zu verschieben sowie Werbe- und Marketingkosten zu senken. </a:t>
            </a:r>
            <a:r>
              <a:rPr lang="de-CH" sz="1200" dirty="0" smtClean="0"/>
              <a:t>Weiter </a:t>
            </a:r>
            <a:r>
              <a:rPr lang="de-CH" sz="1200" dirty="0"/>
              <a:t>gaben 33% der Unternehmen an, Kosten durch Personalentlassungen senken zu wollen. Im Vergleich zur Umfrage vom Sommer 2020, wo lediglich 22% der Befragten Personalentlassungen in Betracht zogen, ist dies eine deutliche Steigerung. Ebenfalls haben deutlich mehr Unternehmen </a:t>
            </a:r>
            <a:r>
              <a:rPr lang="de-CH" sz="1200" dirty="0" smtClean="0"/>
              <a:t>angegeben, </a:t>
            </a:r>
            <a:r>
              <a:rPr lang="de-CH" sz="1200" dirty="0"/>
              <a:t>Investitionen zu streichen (Verdoppelung auf 30%) und Eigenkapital für die Deckung der Verluste (Verdreifachung auf 28%) einzusetzen.</a:t>
            </a:r>
          </a:p>
        </p:txBody>
      </p:sp>
      <p:sp>
        <p:nvSpPr>
          <p:cNvPr id="14" name="Rectangle 9">
            <a:extLst>
              <a:ext uri="{FF2B5EF4-FFF2-40B4-BE49-F238E27FC236}">
                <a16:creationId xmlns:a16="http://schemas.microsoft.com/office/drawing/2014/main" id="{9C5718C9-A0D6-406A-B2B1-E0F94895A5B3}"/>
              </a:ext>
            </a:extLst>
          </p:cNvPr>
          <p:cNvSpPr/>
          <p:nvPr/>
        </p:nvSpPr>
        <p:spPr>
          <a:xfrm>
            <a:off x="1187624" y="2982083"/>
            <a:ext cx="7560840" cy="1831271"/>
          </a:xfrm>
          <a:prstGeom prst="rect">
            <a:avLst/>
          </a:prstGeom>
        </p:spPr>
        <p:txBody>
          <a:bodyPr wrap="square">
            <a:spAutoFit/>
          </a:bodyPr>
          <a:lstStyle/>
          <a:p>
            <a:r>
              <a:rPr lang="de-DE" sz="1200" b="1" dirty="0">
                <a:solidFill>
                  <a:schemeClr val="tx2"/>
                </a:solidFill>
              </a:rPr>
              <a:t>Wichtige </a:t>
            </a:r>
            <a:r>
              <a:rPr lang="de-DE" sz="1200" b="1" dirty="0" err="1">
                <a:solidFill>
                  <a:schemeClr val="tx2"/>
                </a:solidFill>
              </a:rPr>
              <a:t>Unterstützungsmassnahmen</a:t>
            </a:r>
            <a:r>
              <a:rPr lang="de-DE" sz="1200" b="1" dirty="0">
                <a:solidFill>
                  <a:schemeClr val="tx2"/>
                </a:solidFill>
              </a:rPr>
              <a:t> für Bündner Wirtschaft</a:t>
            </a:r>
          </a:p>
          <a:p>
            <a:r>
              <a:rPr lang="de-DE" sz="1200" dirty="0"/>
              <a:t>Zwei Drittel der befragten Unternehmen im Kanton haben </a:t>
            </a:r>
            <a:r>
              <a:rPr lang="de-DE" sz="1200" dirty="0" smtClean="0"/>
              <a:t>Kurzarbeitsentschädigung </a:t>
            </a:r>
            <a:r>
              <a:rPr lang="de-DE" sz="1200" dirty="0"/>
              <a:t>beansprucht oder planen dies noch zu tun. Bei den Härtefallhilfen und bei der EO-Entschädigung für Selbstständige und Personen in arbeitgeberähnlicher Position liegt der Anteil der Unternehmen, welche diese Unterstützungsmassnahmen </a:t>
            </a:r>
            <a:r>
              <a:rPr lang="de-DE" sz="1200" dirty="0" smtClean="0"/>
              <a:t>beansprucht haben, </a:t>
            </a:r>
            <a:r>
              <a:rPr lang="de-DE" sz="1200" dirty="0"/>
              <a:t>bei knapp einem Drittel. In der Gastronomie liegt der Anteil dieser beiden Unterstützungsmassnahmen </a:t>
            </a:r>
            <a:r>
              <a:rPr lang="de-DE" sz="1200" dirty="0" smtClean="0"/>
              <a:t>bei über </a:t>
            </a:r>
            <a:r>
              <a:rPr lang="de-DE" sz="1200" dirty="0"/>
              <a:t>50%. </a:t>
            </a:r>
          </a:p>
          <a:p>
            <a:r>
              <a:rPr lang="de-DE" sz="1200" dirty="0"/>
              <a:t>Nach Einschätzung der Umfrageteilnehmer haben </a:t>
            </a:r>
            <a:r>
              <a:rPr lang="de-DE" sz="1200" dirty="0" smtClean="0"/>
              <a:t>sich die </a:t>
            </a:r>
            <a:r>
              <a:rPr lang="de-DE" sz="1200" dirty="0"/>
              <a:t>bisherigen Unterstützungsmassnahmen für die Bündner Wirtschaft </a:t>
            </a:r>
            <a:r>
              <a:rPr lang="de-DE" sz="1200" dirty="0" smtClean="0"/>
              <a:t>grundsätzlich </a:t>
            </a:r>
            <a:r>
              <a:rPr lang="de-DE" sz="1200" dirty="0"/>
              <a:t>bewährt. Am besten wird ganz deutlich die Kurzarbeitsentschädigung (93% gut/eher gut) und am wenigsten gut werden die aktuellen </a:t>
            </a:r>
            <a:r>
              <a:rPr lang="de-DE" sz="1200" dirty="0" err="1"/>
              <a:t>Härtefallmassnahmen</a:t>
            </a:r>
            <a:r>
              <a:rPr lang="de-DE" sz="1200" dirty="0"/>
              <a:t> (53% gut/eher gut) bewertet. </a:t>
            </a:r>
          </a:p>
        </p:txBody>
      </p:sp>
      <p:sp>
        <p:nvSpPr>
          <p:cNvPr id="16" name="Ellipse 43">
            <a:extLst>
              <a:ext uri="{FF2B5EF4-FFF2-40B4-BE49-F238E27FC236}">
                <a16:creationId xmlns:a16="http://schemas.microsoft.com/office/drawing/2014/main" id="{A64516A5-28CC-4EBF-BD52-DA5ED60C72E9}"/>
              </a:ext>
            </a:extLst>
          </p:cNvPr>
          <p:cNvSpPr/>
          <p:nvPr/>
        </p:nvSpPr>
        <p:spPr>
          <a:xfrm>
            <a:off x="395288" y="2924944"/>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4</a:t>
            </a:r>
          </a:p>
        </p:txBody>
      </p:sp>
    </p:spTree>
    <p:extLst>
      <p:ext uri="{BB962C8B-B14F-4D97-AF65-F5344CB8AC3E}">
        <p14:creationId xmlns:p14="http://schemas.microsoft.com/office/powerpoint/2010/main" val="1865532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40</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(4/8)</a:t>
            </a:r>
            <a:br>
              <a:rPr lang="de-CH" dirty="0" smtClean="0"/>
            </a:br>
            <a:r>
              <a:rPr lang="de-CH" dirty="0" smtClean="0"/>
              <a:t>Sonstige Branchen</a:t>
            </a:r>
            <a:endParaRPr lang="de-CH" dirty="0"/>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467544" y="1139864"/>
            <a:ext cx="7920000" cy="5115540"/>
          </a:xfrm>
          <a:prstGeom prst="rect">
            <a:avLst/>
          </a:prstGeom>
        </p:spPr>
      </p:pic>
    </p:spTree>
    <p:extLst>
      <p:ext uri="{BB962C8B-B14F-4D97-AF65-F5344CB8AC3E}">
        <p14:creationId xmlns:p14="http://schemas.microsoft.com/office/powerpoint/2010/main" val="4143187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41</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(5/8</a:t>
            </a:r>
            <a:r>
              <a:rPr lang="de-CH" dirty="0"/>
              <a:t>) </a:t>
            </a:r>
            <a:br>
              <a:rPr lang="de-CH" dirty="0"/>
            </a:br>
            <a:r>
              <a:rPr lang="de-CH" dirty="0" smtClean="0"/>
              <a:t>Tourismus </a:t>
            </a:r>
            <a:r>
              <a:rPr lang="de-CH" dirty="0"/>
              <a:t>(Bergbahnen, Beherbergung, Gastronomie, Verkehr)</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755576" y="1340768"/>
            <a:ext cx="7560000" cy="4883016"/>
          </a:xfrm>
          <a:prstGeom prst="rect">
            <a:avLst/>
          </a:prstGeom>
        </p:spPr>
      </p:pic>
    </p:spTree>
    <p:extLst>
      <p:ext uri="{BB962C8B-B14F-4D97-AF65-F5344CB8AC3E}">
        <p14:creationId xmlns:p14="http://schemas.microsoft.com/office/powerpoint/2010/main" val="301548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42</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(6/8</a:t>
            </a:r>
            <a:r>
              <a:rPr lang="de-CH" dirty="0"/>
              <a:t>) </a:t>
            </a:r>
            <a:br>
              <a:rPr lang="de-CH" dirty="0"/>
            </a:br>
            <a:r>
              <a:rPr lang="de-CH" dirty="0" smtClean="0"/>
              <a:t>Gewerbe </a:t>
            </a:r>
            <a:r>
              <a:rPr lang="de-CH" dirty="0"/>
              <a:t>(Baugewerbe)</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792123" y="1239519"/>
            <a:ext cx="7560000" cy="4883016"/>
          </a:xfrm>
          <a:prstGeom prst="rect">
            <a:avLst/>
          </a:prstGeom>
        </p:spPr>
      </p:pic>
    </p:spTree>
    <p:extLst>
      <p:ext uri="{BB962C8B-B14F-4D97-AF65-F5344CB8AC3E}">
        <p14:creationId xmlns:p14="http://schemas.microsoft.com/office/powerpoint/2010/main" val="712238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43</a:t>
            </a:fld>
            <a:endParaRPr lang="de-DE" dirty="0"/>
          </a:p>
        </p:txBody>
      </p:sp>
      <p:sp>
        <p:nvSpPr>
          <p:cNvPr id="8" name="Titel 7"/>
          <p:cNvSpPr>
            <a:spLocks noGrp="1"/>
          </p:cNvSpPr>
          <p:nvPr>
            <p:ph type="title"/>
          </p:nvPr>
        </p:nvSpPr>
        <p:spPr/>
        <p:txBody>
          <a:bodyPr/>
          <a:lstStyle/>
          <a:p>
            <a:r>
              <a:rPr lang="de-CH" dirty="0"/>
              <a:t>5. Staatliche Unterstützungsmassnahmen (7/8) </a:t>
            </a:r>
            <a:br>
              <a:rPr lang="de-CH" dirty="0"/>
            </a:br>
            <a:r>
              <a:rPr lang="de-CH" dirty="0" smtClean="0"/>
              <a:t>Handel </a:t>
            </a:r>
            <a:r>
              <a:rPr lang="de-CH" dirty="0"/>
              <a:t>(Autohandel, Detailhandel, Übriger Handel)</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792123" y="1196752"/>
            <a:ext cx="7560000" cy="4883016"/>
          </a:xfrm>
          <a:prstGeom prst="rect">
            <a:avLst/>
          </a:prstGeom>
        </p:spPr>
      </p:pic>
    </p:spTree>
    <p:extLst>
      <p:ext uri="{BB962C8B-B14F-4D97-AF65-F5344CB8AC3E}">
        <p14:creationId xmlns:p14="http://schemas.microsoft.com/office/powerpoint/2010/main" val="930994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44</a:t>
            </a:fld>
            <a:endParaRPr lang="de-DE" dirty="0"/>
          </a:p>
        </p:txBody>
      </p:sp>
      <p:sp>
        <p:nvSpPr>
          <p:cNvPr id="8" name="Titel 7"/>
          <p:cNvSpPr>
            <a:spLocks noGrp="1"/>
          </p:cNvSpPr>
          <p:nvPr>
            <p:ph type="title"/>
          </p:nvPr>
        </p:nvSpPr>
        <p:spPr/>
        <p:txBody>
          <a:bodyPr/>
          <a:lstStyle/>
          <a:p>
            <a:r>
              <a:rPr lang="de-CH" dirty="0"/>
              <a:t>5. Staatliche Unterstützungsmassnahmen </a:t>
            </a:r>
            <a:r>
              <a:rPr lang="de-CH" dirty="0" smtClean="0"/>
              <a:t>(8/8</a:t>
            </a:r>
            <a:r>
              <a:rPr lang="de-CH" dirty="0"/>
              <a:t>) </a:t>
            </a:r>
            <a:br>
              <a:rPr lang="de-CH" dirty="0"/>
            </a:br>
            <a:r>
              <a:rPr lang="de-CH" dirty="0" smtClean="0"/>
              <a:t>Sonstige </a:t>
            </a:r>
            <a:r>
              <a:rPr lang="de-CH" dirty="0"/>
              <a:t>Branchen</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3" name="Grafik 2"/>
          <p:cNvPicPr>
            <a:picLocks noChangeAspect="1"/>
          </p:cNvPicPr>
          <p:nvPr/>
        </p:nvPicPr>
        <p:blipFill>
          <a:blip r:embed="rId2"/>
          <a:stretch>
            <a:fillRect/>
          </a:stretch>
        </p:blipFill>
        <p:spPr>
          <a:xfrm>
            <a:off x="683568" y="1207604"/>
            <a:ext cx="7560000" cy="4883016"/>
          </a:xfrm>
          <a:prstGeom prst="rect">
            <a:avLst/>
          </a:prstGeom>
        </p:spPr>
      </p:pic>
    </p:spTree>
    <p:extLst>
      <p:ext uri="{BB962C8B-B14F-4D97-AF65-F5344CB8AC3E}">
        <p14:creationId xmlns:p14="http://schemas.microsoft.com/office/powerpoint/2010/main" val="3912929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90323E-85AB-4284-B96E-9D9C45B4C711}"/>
              </a:ext>
            </a:extLst>
          </p:cNvPr>
          <p:cNvSpPr>
            <a:spLocks noGrp="1"/>
          </p:cNvSpPr>
          <p:nvPr>
            <p:ph type="title"/>
          </p:nvPr>
        </p:nvSpPr>
        <p:spPr/>
        <p:txBody>
          <a:bodyPr/>
          <a:lstStyle/>
          <a:p>
            <a:r>
              <a:rPr lang="de-DE" dirty="0"/>
              <a:t>Die Ergebnisse auf einen Blick</a:t>
            </a:r>
          </a:p>
        </p:txBody>
      </p:sp>
      <p:sp>
        <p:nvSpPr>
          <p:cNvPr id="3" name="Date Placeholder 2">
            <a:extLst>
              <a:ext uri="{FF2B5EF4-FFF2-40B4-BE49-F238E27FC236}">
                <a16:creationId xmlns:a16="http://schemas.microsoft.com/office/drawing/2014/main" id="{92676F7E-ACA8-4D74-A7DC-C72CCAE03133}"/>
              </a:ext>
            </a:extLst>
          </p:cNvPr>
          <p:cNvSpPr>
            <a:spLocks noGrp="1"/>
          </p:cNvSpPr>
          <p:nvPr>
            <p:ph type="dt" sz="half" idx="10"/>
          </p:nvPr>
        </p:nvSpPr>
        <p:spPr/>
        <p:txBody>
          <a:bodyPr/>
          <a:lstStyle/>
          <a:p>
            <a:r>
              <a:rPr lang="de-DE"/>
              <a:t>04.02.2021</a:t>
            </a:r>
            <a:endParaRPr lang="de-DE" dirty="0"/>
          </a:p>
        </p:txBody>
      </p:sp>
      <p:sp>
        <p:nvSpPr>
          <p:cNvPr id="4" name="Footer Placeholder 3">
            <a:extLst>
              <a:ext uri="{FF2B5EF4-FFF2-40B4-BE49-F238E27FC236}">
                <a16:creationId xmlns:a16="http://schemas.microsoft.com/office/drawing/2014/main" id="{A4CEC734-662D-4114-8C20-40E246AA79F8}"/>
              </a:ext>
            </a:extLst>
          </p:cNvPr>
          <p:cNvSpPr>
            <a:spLocks noGrp="1"/>
          </p:cNvSpPr>
          <p:nvPr>
            <p:ph type="ftr" sz="quarter" idx="11"/>
          </p:nvPr>
        </p:nvSpPr>
        <p:spPr/>
        <p:txBody>
          <a:bodyPr/>
          <a:lstStyle/>
          <a:p>
            <a:r>
              <a:rPr lang="de-DE" dirty="0"/>
              <a:t>Wirtschaftsforum Graubünden</a:t>
            </a:r>
          </a:p>
        </p:txBody>
      </p:sp>
      <p:sp>
        <p:nvSpPr>
          <p:cNvPr id="5" name="Slide Number Placeholder 4">
            <a:extLst>
              <a:ext uri="{FF2B5EF4-FFF2-40B4-BE49-F238E27FC236}">
                <a16:creationId xmlns:a16="http://schemas.microsoft.com/office/drawing/2014/main" id="{3C79E72D-E771-4C4E-BD81-BBEE9E0CD7A0}"/>
              </a:ext>
            </a:extLst>
          </p:cNvPr>
          <p:cNvSpPr>
            <a:spLocks noGrp="1"/>
          </p:cNvSpPr>
          <p:nvPr>
            <p:ph type="sldNum" sz="quarter" idx="12"/>
          </p:nvPr>
        </p:nvSpPr>
        <p:spPr/>
        <p:txBody>
          <a:bodyPr/>
          <a:lstStyle/>
          <a:p>
            <a:fld id="{C45EF9CB-EA02-4358-A43B-37B7D50B5BD7}" type="slidenum">
              <a:rPr lang="de-DE" smtClean="0"/>
              <a:pPr/>
              <a:t>5</a:t>
            </a:fld>
            <a:endParaRPr lang="de-DE" dirty="0"/>
          </a:p>
        </p:txBody>
      </p:sp>
      <p:sp>
        <p:nvSpPr>
          <p:cNvPr id="8" name="Text Placeholder 7">
            <a:extLst>
              <a:ext uri="{FF2B5EF4-FFF2-40B4-BE49-F238E27FC236}">
                <a16:creationId xmlns:a16="http://schemas.microsoft.com/office/drawing/2014/main" id="{A12A15A1-6747-4EC8-8B22-F9E9B97C886C}"/>
              </a:ext>
            </a:extLst>
          </p:cNvPr>
          <p:cNvSpPr>
            <a:spLocks noGrp="1"/>
          </p:cNvSpPr>
          <p:nvPr>
            <p:ph type="body" sz="quarter" idx="13"/>
          </p:nvPr>
        </p:nvSpPr>
        <p:spPr/>
        <p:txBody>
          <a:bodyPr/>
          <a:lstStyle/>
          <a:p>
            <a:r>
              <a:rPr lang="de-DE"/>
              <a:t>Einleitung</a:t>
            </a:r>
            <a:endParaRPr lang="de-DE" dirty="0"/>
          </a:p>
        </p:txBody>
      </p:sp>
      <p:sp>
        <p:nvSpPr>
          <p:cNvPr id="14" name="Textfeld 13">
            <a:extLst>
              <a:ext uri="{FF2B5EF4-FFF2-40B4-BE49-F238E27FC236}">
                <a16:creationId xmlns:a16="http://schemas.microsoft.com/office/drawing/2014/main" id="{4EAFF824-91F7-4119-BA49-340968602D55}"/>
              </a:ext>
            </a:extLst>
          </p:cNvPr>
          <p:cNvSpPr txBox="1"/>
          <p:nvPr/>
        </p:nvSpPr>
        <p:spPr>
          <a:xfrm>
            <a:off x="1183192" y="1259756"/>
            <a:ext cx="7416824" cy="2569934"/>
          </a:xfrm>
          <a:prstGeom prst="rect">
            <a:avLst/>
          </a:prstGeom>
          <a:noFill/>
        </p:spPr>
        <p:txBody>
          <a:bodyPr wrap="square">
            <a:spAutoFit/>
          </a:bodyPr>
          <a:lstStyle/>
          <a:p>
            <a:r>
              <a:rPr lang="de-DE" sz="1200" b="1" dirty="0"/>
              <a:t>Bewertung der Härtefallhilfen</a:t>
            </a:r>
          </a:p>
          <a:p>
            <a:r>
              <a:rPr lang="de-DE" sz="1200" dirty="0"/>
              <a:t>Rund 65% aller Befragten sind der Meinung, dass weitere finanzielle Unterstützung durch Bund und Kanton unerlässlich ist. </a:t>
            </a:r>
            <a:r>
              <a:rPr lang="de-CH" sz="1200" dirty="0"/>
              <a:t>Wobei sich rund 3/4 aller Befragten eine Ausfallentschädigung von bis zu 50% des Umsatzes des Jahres 2019 wünschen. </a:t>
            </a:r>
            <a:r>
              <a:rPr lang="de-DE" sz="1200" dirty="0"/>
              <a:t>Bei der Ausgestaltung der finanziellen </a:t>
            </a:r>
            <a:r>
              <a:rPr lang="de-DE" sz="1200" dirty="0" err="1"/>
              <a:t>Unterstützungsmassnahmen</a:t>
            </a:r>
            <a:r>
              <a:rPr lang="de-DE" sz="1200" dirty="0"/>
              <a:t> stehen eine rasche und unkomplizierte Unterstützung sowie die Bekämpfung des Missbrauchs klar mit mehr als 80% Zustimmung im Vordergrund. </a:t>
            </a:r>
            <a:r>
              <a:rPr lang="de-CH" sz="1200" dirty="0"/>
              <a:t>Eine möglichst tiefe Eintrittsschwelle von 20% für Härtefälle wird von 2/3 befürwortet. Der Anteil der Unternehmen, </a:t>
            </a:r>
            <a:r>
              <a:rPr lang="de-CH" sz="1200" dirty="0" smtClean="0"/>
              <a:t>welcher </a:t>
            </a:r>
            <a:r>
              <a:rPr lang="de-CH" sz="1200" dirty="0"/>
              <a:t>sich für rückzahlbare Beträge </a:t>
            </a:r>
            <a:r>
              <a:rPr lang="de-CH" sz="1200" dirty="0" smtClean="0"/>
              <a:t>ausspricht, </a:t>
            </a:r>
            <a:r>
              <a:rPr lang="de-CH" sz="1200" dirty="0"/>
              <a:t>liegt bei 62% und für die Wiedereinführung der COVID19-Kredite bei 40%. Bei der konkreten Berechnung des </a:t>
            </a:r>
            <a:r>
              <a:rPr lang="de-CH" sz="1200" dirty="0" smtClean="0"/>
              <a:t>Betrags (Ausfallentschädigung) </a:t>
            </a:r>
            <a:r>
              <a:rPr lang="de-CH" sz="1200" dirty="0"/>
              <a:t>sprechen sich 74% für die Übernahme eines Anteils am Umsatzrückgang aus und 48% für die Übernahme eines Anteils des Verlustes am Ende des Jahres. Dabei spricht sich eine Mehrheit (57%) für die Berechnung der Fixkosten anhand der effektiven Fixkosten pro Betrieb aus und eine Minderheit (36%) für </a:t>
            </a:r>
            <a:r>
              <a:rPr lang="de-CH" sz="1200" dirty="0" smtClean="0"/>
              <a:t>die Berechnung </a:t>
            </a:r>
            <a:r>
              <a:rPr lang="de-CH" sz="1200" dirty="0"/>
              <a:t>von Fixkosten anhand von prozentualen Anteilen pro Branche</a:t>
            </a:r>
            <a:r>
              <a:rPr lang="de-CH" sz="1200" dirty="0" smtClean="0"/>
              <a:t>.</a:t>
            </a:r>
            <a:endParaRPr lang="de-CH" sz="1200" dirty="0"/>
          </a:p>
          <a:p>
            <a:endParaRPr lang="de-CH" sz="1200" dirty="0">
              <a:solidFill>
                <a:schemeClr val="tx2"/>
              </a:solidFill>
            </a:endParaRPr>
          </a:p>
        </p:txBody>
      </p:sp>
      <p:sp>
        <p:nvSpPr>
          <p:cNvPr id="15" name="Ellipse 43">
            <a:extLst>
              <a:ext uri="{FF2B5EF4-FFF2-40B4-BE49-F238E27FC236}">
                <a16:creationId xmlns:a16="http://schemas.microsoft.com/office/drawing/2014/main" id="{15301B0D-8A89-4F31-A09E-EE9783FFDFB2}"/>
              </a:ext>
            </a:extLst>
          </p:cNvPr>
          <p:cNvSpPr/>
          <p:nvPr/>
        </p:nvSpPr>
        <p:spPr>
          <a:xfrm>
            <a:off x="395536" y="1196752"/>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a typeface="Calibri" panose="020F0502020204030204" pitchFamily="34" charset="0"/>
                <a:cs typeface="Times New Roman" panose="02020603050405020304" pitchFamily="18" charset="0"/>
              </a:rPr>
              <a:t>5</a:t>
            </a:r>
            <a:endParaRPr lang="de-DE" sz="2400" b="1" dirty="0">
              <a:solidFill>
                <a:srgbClr val="A5300F"/>
              </a:solidFill>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1A523B5-F39F-4DF4-A945-5C9A199234DF}"/>
              </a:ext>
            </a:extLst>
          </p:cNvPr>
          <p:cNvSpPr/>
          <p:nvPr/>
        </p:nvSpPr>
        <p:spPr>
          <a:xfrm>
            <a:off x="1187624" y="3589709"/>
            <a:ext cx="7560840" cy="1646605"/>
          </a:xfrm>
          <a:prstGeom prst="rect">
            <a:avLst/>
          </a:prstGeom>
        </p:spPr>
        <p:txBody>
          <a:bodyPr wrap="square">
            <a:spAutoFit/>
          </a:bodyPr>
          <a:lstStyle/>
          <a:p>
            <a:endParaRPr lang="de-DE" sz="1200" b="1" dirty="0" smtClean="0"/>
          </a:p>
          <a:p>
            <a:r>
              <a:rPr lang="de-DE" sz="1200" b="1" dirty="0" smtClean="0"/>
              <a:t>Gutes </a:t>
            </a:r>
            <a:r>
              <a:rPr lang="de-DE" sz="1200" b="1" dirty="0"/>
              <a:t>Zeugnis für Bündner Regierung </a:t>
            </a:r>
            <a:r>
              <a:rPr lang="de-DE" sz="1200" b="1" dirty="0" smtClean="0"/>
              <a:t>und </a:t>
            </a:r>
            <a:r>
              <a:rPr lang="de-DE" sz="1200" b="1" dirty="0"/>
              <a:t>Bündner Wirtschaftsverbände </a:t>
            </a:r>
            <a:r>
              <a:rPr lang="de-DE" sz="1200" b="1" dirty="0" smtClean="0"/>
              <a:t>sowie </a:t>
            </a:r>
            <a:r>
              <a:rPr lang="de-DE" sz="1200" b="1" dirty="0"/>
              <a:t>Branchenorganisationen</a:t>
            </a:r>
          </a:p>
          <a:p>
            <a:r>
              <a:rPr lang="de-CH" sz="1200" dirty="0"/>
              <a:t>Die Bündner Regierung (73% gut &amp; eher gut) und die Bündner Wirtschaftsverbände sowie Branchenorganisationen (87% gut &amp; eher gut) erhalten von den Befragten gute bis sehr gute Zeugnisse für ihre Arbeit im Rahmen der COVID19-Krise ausgestellt.</a:t>
            </a:r>
            <a:r>
              <a:rPr lang="de-DE" sz="1200" dirty="0"/>
              <a:t> Demgegenüber bewerten 72% der </a:t>
            </a:r>
            <a:r>
              <a:rPr lang="de-DE" sz="1200" dirty="0" smtClean="0"/>
              <a:t>Befragten </a:t>
            </a:r>
            <a:r>
              <a:rPr lang="de-DE" sz="1200" dirty="0"/>
              <a:t>die Arbeit der nationalen Wirtschaftsorganisationen und 58</a:t>
            </a:r>
            <a:r>
              <a:rPr lang="de-DE" sz="1200" dirty="0" smtClean="0"/>
              <a:t>% der Befragten </a:t>
            </a:r>
            <a:r>
              <a:rPr lang="de-DE" sz="1200" dirty="0"/>
              <a:t>die Arbeit des Bundesrats als gut oder eher gut. In der Beurteilung der staatlichen Corona-</a:t>
            </a:r>
            <a:r>
              <a:rPr lang="de-DE" sz="1200" dirty="0" err="1"/>
              <a:t>Eindämmungsmassnahmen</a:t>
            </a:r>
            <a:r>
              <a:rPr lang="de-DE" sz="1200" dirty="0"/>
              <a:t> gibt es über alle Branchen hinweg zwei ungefähr gleich </a:t>
            </a:r>
            <a:r>
              <a:rPr lang="de-DE" sz="1200" dirty="0" err="1"/>
              <a:t>grosse</a:t>
            </a:r>
            <a:r>
              <a:rPr lang="de-DE" sz="1200" dirty="0"/>
              <a:t> Lager: </a:t>
            </a:r>
            <a:r>
              <a:rPr lang="de-DE" sz="1200" dirty="0" smtClean="0"/>
              <a:t>die einen beurteilen </a:t>
            </a:r>
            <a:r>
              <a:rPr lang="de-DE" sz="1200" dirty="0"/>
              <a:t>die </a:t>
            </a:r>
            <a:r>
              <a:rPr lang="de-DE" sz="1200" dirty="0" smtClean="0"/>
              <a:t>Massnahmen als </a:t>
            </a:r>
            <a:r>
              <a:rPr lang="de-DE" sz="1200" dirty="0"/>
              <a:t>zu weitgehend, die </a:t>
            </a:r>
            <a:r>
              <a:rPr lang="de-DE" sz="1200" dirty="0" smtClean="0"/>
              <a:t>anderen als angemessen</a:t>
            </a:r>
            <a:r>
              <a:rPr lang="de-DE" sz="1200" dirty="0"/>
              <a:t>. </a:t>
            </a:r>
            <a:endParaRPr lang="de-CH" sz="1200" dirty="0"/>
          </a:p>
        </p:txBody>
      </p:sp>
      <p:sp>
        <p:nvSpPr>
          <p:cNvPr id="13" name="Ellipse 43">
            <a:extLst>
              <a:ext uri="{FF2B5EF4-FFF2-40B4-BE49-F238E27FC236}">
                <a16:creationId xmlns:a16="http://schemas.microsoft.com/office/drawing/2014/main" id="{5892CD98-6F8D-46A2-B418-7115CB657607}"/>
              </a:ext>
            </a:extLst>
          </p:cNvPr>
          <p:cNvSpPr/>
          <p:nvPr/>
        </p:nvSpPr>
        <p:spPr>
          <a:xfrm>
            <a:off x="395536" y="3789040"/>
            <a:ext cx="575945" cy="575945"/>
          </a:xfrm>
          <a:prstGeom prst="ellipse">
            <a:avLst/>
          </a:prstGeom>
          <a:solidFill>
            <a:schemeClr val="tx2">
              <a:lumMod val="25000"/>
              <a:lumOff val="75000"/>
            </a:schemeClr>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300"/>
              </a:spcBef>
              <a:spcAft>
                <a:spcPts val="0"/>
              </a:spcAft>
            </a:pPr>
            <a:r>
              <a:rPr lang="de-DE" sz="2400" b="1" dirty="0">
                <a:solidFill>
                  <a:srgbClr val="A5300F"/>
                </a:solidFill>
                <a:effectLst/>
                <a:ea typeface="Calibri" panose="020F0502020204030204" pitchFamily="34" charset="0"/>
                <a:cs typeface="Times New Roman" panose="02020603050405020304" pitchFamily="18" charset="0"/>
              </a:rPr>
              <a:t>6</a:t>
            </a:r>
            <a:endParaRPr lang="de-DE" sz="1100" dirty="0">
              <a:solidFill>
                <a:srgbClr val="A5300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206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Auswertung Online-Umfrage</a:t>
            </a:r>
          </a:p>
        </p:txBody>
      </p:sp>
      <p:sp>
        <p:nvSpPr>
          <p:cNvPr id="3" name="Textplatzhalter 2"/>
          <p:cNvSpPr>
            <a:spLocks noGrp="1"/>
          </p:cNvSpPr>
          <p:nvPr>
            <p:ph type="body" idx="1"/>
          </p:nvPr>
        </p:nvSpPr>
        <p:spPr>
          <a:xfrm>
            <a:off x="395288" y="2276872"/>
            <a:ext cx="6985024" cy="4031853"/>
          </a:xfrm>
        </p:spPr>
        <p:txBody>
          <a:bodyPr/>
          <a:lstStyle/>
          <a:p>
            <a:pPr marL="342900" indent="-342900">
              <a:buAutoNum type="arabicPeriod"/>
            </a:pPr>
            <a:r>
              <a:rPr lang="de-CH" dirty="0"/>
              <a:t>Teilnehmende an der Umfrage</a:t>
            </a:r>
          </a:p>
          <a:p>
            <a:pPr marL="342900" indent="-342900">
              <a:buAutoNum type="arabicPeriod"/>
            </a:pPr>
            <a:r>
              <a:rPr lang="de-CH" dirty="0"/>
              <a:t>Umsatzentwicklung &amp; </a:t>
            </a:r>
            <a:r>
              <a:rPr lang="de-CH" dirty="0" smtClean="0"/>
              <a:t>Cashflow-Entwicklung</a:t>
            </a:r>
            <a:endParaRPr lang="de-CH" dirty="0"/>
          </a:p>
          <a:p>
            <a:pPr marL="342900" indent="-342900">
              <a:buAutoNum type="arabicPeriod"/>
            </a:pPr>
            <a:r>
              <a:rPr lang="de-CH" dirty="0"/>
              <a:t>Gefährdung der Unternehmen</a:t>
            </a:r>
          </a:p>
          <a:p>
            <a:pPr marL="342900" indent="-342900">
              <a:buAutoNum type="arabicPeriod"/>
            </a:pPr>
            <a:r>
              <a:rPr lang="de-CH" dirty="0"/>
              <a:t>Betriebliche Massnahmen</a:t>
            </a:r>
          </a:p>
          <a:p>
            <a:pPr marL="342900" indent="-342900">
              <a:buAutoNum type="arabicPeriod"/>
            </a:pPr>
            <a:r>
              <a:rPr lang="de-CH" dirty="0"/>
              <a:t>Staatliche Unterstützungsmassnahmen</a:t>
            </a:r>
          </a:p>
          <a:p>
            <a:pPr marL="342900" indent="-342900">
              <a:buAutoNum type="arabicPeriod"/>
            </a:pPr>
            <a:r>
              <a:rPr lang="de-CH" dirty="0"/>
              <a:t>Beurteilung der Arbeit von Behörden und Wirtschaftsverbänden</a:t>
            </a:r>
          </a:p>
          <a:p>
            <a:r>
              <a:rPr lang="de-CH" dirty="0"/>
              <a:t>Anhang (Ausgewählte Auswertungen nach Wirtschaftsbereichen)</a:t>
            </a:r>
          </a:p>
          <a:p>
            <a:pPr marL="342900" indent="-342900">
              <a:buAutoNum type="arabicPeriod"/>
            </a:pPr>
            <a:endParaRPr lang="de-CH" dirty="0"/>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CH"/>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t>6</a:t>
            </a:fld>
            <a:endParaRPr lang="de-DE" dirty="0"/>
          </a:p>
        </p:txBody>
      </p:sp>
    </p:spTree>
    <p:extLst>
      <p:ext uri="{BB962C8B-B14F-4D97-AF65-F5344CB8AC3E}">
        <p14:creationId xmlns:p14="http://schemas.microsoft.com/office/powerpoint/2010/main" val="50052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a:xfrm>
            <a:off x="395288" y="981074"/>
            <a:ext cx="8353425" cy="613805"/>
          </a:xfrm>
        </p:spPr>
        <p:txBody>
          <a:bodyPr/>
          <a:lstStyle/>
          <a:p>
            <a:r>
              <a:rPr lang="de-CH" dirty="0"/>
              <a:t>Teilnehmerzahl (574 </a:t>
            </a:r>
            <a:r>
              <a:rPr lang="de-CH" dirty="0" smtClean="0"/>
              <a:t>Antwortende) </a:t>
            </a:r>
            <a:r>
              <a:rPr lang="de-CH" dirty="0"/>
              <a:t>etwas tiefer als im Sommer 2020 (650 Antwortende). </a:t>
            </a:r>
          </a:p>
          <a:p>
            <a:r>
              <a:rPr lang="de-CH" dirty="0"/>
              <a:t>Genügend gute Aussagekraft für die Bereiche Tourismus, Gewerbe/Industrie und </a:t>
            </a:r>
            <a:r>
              <a:rPr lang="de-CH" dirty="0" smtClean="0"/>
              <a:t>Handel.</a:t>
            </a:r>
            <a:endParaRPr lang="de-CH" dirty="0"/>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7</a:t>
            </a:fld>
            <a:endParaRPr lang="de-DE" dirty="0"/>
          </a:p>
        </p:txBody>
      </p:sp>
      <p:sp>
        <p:nvSpPr>
          <p:cNvPr id="8" name="Titel 7"/>
          <p:cNvSpPr>
            <a:spLocks noGrp="1"/>
          </p:cNvSpPr>
          <p:nvPr>
            <p:ph type="title"/>
          </p:nvPr>
        </p:nvSpPr>
        <p:spPr/>
        <p:txBody>
          <a:bodyPr/>
          <a:lstStyle/>
          <a:p>
            <a:r>
              <a:rPr lang="de-CH" dirty="0"/>
              <a:t>1. Teilnehmende an der Umfrage (1/3)</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879295" y="1594879"/>
            <a:ext cx="7457417" cy="4749130"/>
          </a:xfrm>
          <a:prstGeom prst="rect">
            <a:avLst/>
          </a:prstGeom>
        </p:spPr>
      </p:pic>
    </p:spTree>
    <p:extLst>
      <p:ext uri="{BB962C8B-B14F-4D97-AF65-F5344CB8AC3E}">
        <p14:creationId xmlns:p14="http://schemas.microsoft.com/office/powerpoint/2010/main" val="1002825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a:t>Grössenstruktur der teilnehmenden Unternehmen deckt sich relativ </a:t>
            </a:r>
            <a:r>
              <a:rPr lang="de-CH" dirty="0" smtClean="0"/>
              <a:t>gut </a:t>
            </a:r>
            <a:r>
              <a:rPr lang="de-CH" dirty="0"/>
              <a:t>mit derjenigen der Bündner Gesamtwirtschaft. </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8</a:t>
            </a:fld>
            <a:endParaRPr lang="de-DE" dirty="0"/>
          </a:p>
        </p:txBody>
      </p:sp>
      <p:sp>
        <p:nvSpPr>
          <p:cNvPr id="8" name="Titel 7"/>
          <p:cNvSpPr>
            <a:spLocks noGrp="1"/>
          </p:cNvSpPr>
          <p:nvPr>
            <p:ph type="title"/>
          </p:nvPr>
        </p:nvSpPr>
        <p:spPr/>
        <p:txBody>
          <a:bodyPr/>
          <a:lstStyle/>
          <a:p>
            <a:r>
              <a:rPr lang="de-CH" dirty="0"/>
              <a:t>1. Teilnehmende an der Umfrage (2/3)</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845067" y="1484784"/>
            <a:ext cx="7453866" cy="4812733"/>
          </a:xfrm>
          <a:prstGeom prst="rect">
            <a:avLst/>
          </a:prstGeom>
        </p:spPr>
      </p:pic>
    </p:spTree>
    <p:extLst>
      <p:ext uri="{BB962C8B-B14F-4D97-AF65-F5344CB8AC3E}">
        <p14:creationId xmlns:p14="http://schemas.microsoft.com/office/powerpoint/2010/main" val="1386961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half" idx="2"/>
          </p:nvPr>
        </p:nvSpPr>
        <p:spPr/>
        <p:txBody>
          <a:bodyPr/>
          <a:lstStyle/>
          <a:p>
            <a:r>
              <a:rPr lang="de-CH" dirty="0"/>
              <a:t>Regionale Repräsentation ist (mit Ausnahme der Region </a:t>
            </a:r>
            <a:r>
              <a:rPr lang="de-CH" dirty="0" err="1"/>
              <a:t>Moesa</a:t>
            </a:r>
            <a:r>
              <a:rPr lang="de-CH" dirty="0"/>
              <a:t>) gegeben.</a:t>
            </a:r>
          </a:p>
        </p:txBody>
      </p:sp>
      <p:sp>
        <p:nvSpPr>
          <p:cNvPr id="4" name="Datumsplatzhalter 3"/>
          <p:cNvSpPr>
            <a:spLocks noGrp="1"/>
          </p:cNvSpPr>
          <p:nvPr>
            <p:ph type="dt" sz="half" idx="10"/>
          </p:nvPr>
        </p:nvSpPr>
        <p:spPr/>
        <p:txBody>
          <a:bodyPr/>
          <a:lstStyle/>
          <a:p>
            <a:r>
              <a:rPr lang="de-DE"/>
              <a:t>04.02.2021</a:t>
            </a:r>
            <a:endParaRPr lang="de-DE" dirty="0"/>
          </a:p>
        </p:txBody>
      </p:sp>
      <p:sp>
        <p:nvSpPr>
          <p:cNvPr id="5" name="Fußzeilenplatzhalter 4"/>
          <p:cNvSpPr>
            <a:spLocks noGrp="1"/>
          </p:cNvSpPr>
          <p:nvPr>
            <p:ph type="ftr" sz="quarter" idx="11"/>
          </p:nvPr>
        </p:nvSpPr>
        <p:spPr/>
        <p:txBody>
          <a:bodyPr/>
          <a:lstStyle/>
          <a:p>
            <a:r>
              <a:rPr lang="de-DE"/>
              <a:t>Wirtschaftsforum Graubünden</a:t>
            </a:r>
            <a:endParaRPr lang="de-CH" dirty="0"/>
          </a:p>
        </p:txBody>
      </p:sp>
      <p:sp>
        <p:nvSpPr>
          <p:cNvPr id="6" name="Foliennummernplatzhalter 5"/>
          <p:cNvSpPr>
            <a:spLocks noGrp="1"/>
          </p:cNvSpPr>
          <p:nvPr>
            <p:ph type="sldNum" sz="quarter" idx="12"/>
          </p:nvPr>
        </p:nvSpPr>
        <p:spPr/>
        <p:txBody>
          <a:bodyPr/>
          <a:lstStyle/>
          <a:p>
            <a:fld id="{C45EF9CB-EA02-4358-A43B-37B7D50B5BD7}" type="slidenum">
              <a:rPr lang="de-DE" smtClean="0"/>
              <a:pPr/>
              <a:t>9</a:t>
            </a:fld>
            <a:endParaRPr lang="de-DE" dirty="0"/>
          </a:p>
        </p:txBody>
      </p:sp>
      <p:sp>
        <p:nvSpPr>
          <p:cNvPr id="8" name="Titel 7"/>
          <p:cNvSpPr>
            <a:spLocks noGrp="1"/>
          </p:cNvSpPr>
          <p:nvPr>
            <p:ph type="title"/>
          </p:nvPr>
        </p:nvSpPr>
        <p:spPr/>
        <p:txBody>
          <a:bodyPr/>
          <a:lstStyle/>
          <a:p>
            <a:r>
              <a:rPr lang="de-CH" dirty="0"/>
              <a:t>1. Teilnehmende an der Umfrage (3/3)</a:t>
            </a:r>
          </a:p>
        </p:txBody>
      </p:sp>
      <p:sp>
        <p:nvSpPr>
          <p:cNvPr id="11" name="Textplatzhalter 10"/>
          <p:cNvSpPr>
            <a:spLocks noGrp="1"/>
          </p:cNvSpPr>
          <p:nvPr>
            <p:ph type="body" sz="quarter" idx="13"/>
          </p:nvPr>
        </p:nvSpPr>
        <p:spPr/>
        <p:txBody>
          <a:bodyPr/>
          <a:lstStyle/>
          <a:p>
            <a:r>
              <a:rPr lang="de-CH" dirty="0"/>
              <a:t>Auswertung Online-Umfrage</a:t>
            </a:r>
          </a:p>
        </p:txBody>
      </p:sp>
      <p:pic>
        <p:nvPicPr>
          <p:cNvPr id="2" name="Grafik 1"/>
          <p:cNvPicPr>
            <a:picLocks noChangeAspect="1"/>
          </p:cNvPicPr>
          <p:nvPr/>
        </p:nvPicPr>
        <p:blipFill>
          <a:blip r:embed="rId2"/>
          <a:stretch>
            <a:fillRect/>
          </a:stretch>
        </p:blipFill>
        <p:spPr>
          <a:xfrm>
            <a:off x="755576" y="1413895"/>
            <a:ext cx="7200800" cy="4742927"/>
          </a:xfrm>
          <a:prstGeom prst="rect">
            <a:avLst/>
          </a:prstGeom>
        </p:spPr>
      </p:pic>
    </p:spTree>
    <p:extLst>
      <p:ext uri="{BB962C8B-B14F-4D97-AF65-F5344CB8AC3E}">
        <p14:creationId xmlns:p14="http://schemas.microsoft.com/office/powerpoint/2010/main" val="2563438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HC-PPT-Desgin v1-01">
  <a:themeElements>
    <a:clrScheme name="Rot">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Calibri">
      <a:maj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300"/>
          </a:spcAft>
          <a:buClr>
            <a:schemeClr val="tx2"/>
          </a:buClr>
          <a:defRPr sz="1600" dirty="0"/>
        </a:defPPr>
      </a:lstStyle>
    </a:txDef>
  </a:objectDefaults>
  <a:extraClrSchemeLst>
    <a:extraClrScheme>
      <a:clrScheme name="HC-Colors-v1-02">
        <a:dk1>
          <a:sysClr val="windowText" lastClr="000000"/>
        </a:dk1>
        <a:lt1>
          <a:sysClr val="window" lastClr="FFFFFF"/>
        </a:lt1>
        <a:dk2>
          <a:srgbClr val="003358"/>
        </a:dk2>
        <a:lt2>
          <a:srgbClr val="E9EDF3"/>
        </a:lt2>
        <a:accent1>
          <a:srgbClr val="CD6600"/>
        </a:accent1>
        <a:accent2>
          <a:srgbClr val="4886A2"/>
        </a:accent2>
        <a:accent3>
          <a:srgbClr val="950F48"/>
        </a:accent3>
        <a:accent4>
          <a:srgbClr val="9A7954"/>
        </a:accent4>
        <a:accent5>
          <a:srgbClr val="969C4E"/>
        </a:accent5>
        <a:accent6>
          <a:srgbClr val="FF860D"/>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HC Logo dunkel">
      <a:srgbClr val="002E4E"/>
    </a:custClr>
    <a:custClr name="HC Logo hell">
      <a:srgbClr val="3A5F94"/>
    </a:custClr>
    <a:custClr name="HC Hintergrund">
      <a:srgbClr val="E9EDF4"/>
    </a:custClr>
  </a:custClrLst>
  <a:extLst>
    <a:ext uri="{05A4C25C-085E-4340-85A3-A5531E510DB2}">
      <thm15:themeFamily xmlns:thm15="http://schemas.microsoft.com/office/thememl/2012/main" name="Präsentation1" id="{DDF40F4E-E3EB-4F3C-A29B-9ED6C765E2C9}" vid="{119534CA-ED96-468F-A01E-985405939912}"/>
    </a:ext>
  </a:extLst>
</a:theme>
</file>

<file path=ppt/theme/theme2.xml><?xml version="1.0" encoding="utf-8"?>
<a:theme xmlns:a="http://schemas.openxmlformats.org/drawingml/2006/main" name="Office Theme">
  <a:themeElements>
    <a:clrScheme name="HC-Colors-v1-02">
      <a:dk1>
        <a:sysClr val="windowText" lastClr="000000"/>
      </a:dk1>
      <a:lt1>
        <a:sysClr val="window" lastClr="FFFFFF"/>
      </a:lt1>
      <a:dk2>
        <a:srgbClr val="003358"/>
      </a:dk2>
      <a:lt2>
        <a:srgbClr val="E9EDF3"/>
      </a:lt2>
      <a:accent1>
        <a:srgbClr val="CD6600"/>
      </a:accent1>
      <a:accent2>
        <a:srgbClr val="4886A2"/>
      </a:accent2>
      <a:accent3>
        <a:srgbClr val="950F48"/>
      </a:accent3>
      <a:accent4>
        <a:srgbClr val="9A7954"/>
      </a:accent4>
      <a:accent5>
        <a:srgbClr val="969C4E"/>
      </a:accent5>
      <a:accent6>
        <a:srgbClr val="FF860D"/>
      </a:accent6>
      <a:hlink>
        <a:srgbClr val="000000"/>
      </a:hlink>
      <a:folHlink>
        <a:srgbClr val="000000"/>
      </a:folHlink>
    </a:clrScheme>
    <a:fontScheme name="Calibri-Calibri">
      <a:maj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C-Colors-v1-02">
      <a:dk1>
        <a:sysClr val="windowText" lastClr="000000"/>
      </a:dk1>
      <a:lt1>
        <a:sysClr val="window" lastClr="FFFFFF"/>
      </a:lt1>
      <a:dk2>
        <a:srgbClr val="003358"/>
      </a:dk2>
      <a:lt2>
        <a:srgbClr val="E9EDF3"/>
      </a:lt2>
      <a:accent1>
        <a:srgbClr val="CD6600"/>
      </a:accent1>
      <a:accent2>
        <a:srgbClr val="4886A2"/>
      </a:accent2>
      <a:accent3>
        <a:srgbClr val="950F48"/>
      </a:accent3>
      <a:accent4>
        <a:srgbClr val="9A7954"/>
      </a:accent4>
      <a:accent5>
        <a:srgbClr val="969C4E"/>
      </a:accent5>
      <a:accent6>
        <a:srgbClr val="FF860D"/>
      </a:accent6>
      <a:hlink>
        <a:srgbClr val="000000"/>
      </a:hlink>
      <a:folHlink>
        <a:srgbClr val="000000"/>
      </a:folHlink>
    </a:clrScheme>
    <a:fontScheme name="Calibri-Calibri">
      <a:maj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co-Effect">
      <a:fillStyleLst>
        <a:solidFill>
          <a:schemeClr val="phClr"/>
        </a:solidFill>
        <a:solidFill>
          <a:schemeClr val="phClr"/>
        </a:solidFill>
        <a:solidFill>
          <a:schemeClr val="phClr"/>
        </a:solidFill>
      </a:fillStyleLst>
      <a:lnStyleLst>
        <a:ln w="6350" cap="flat" cmpd="sng" algn="ctr">
          <a:solidFill>
            <a:schemeClr val="phClr">
              <a:satMod val="100000"/>
            </a:schemeClr>
          </a:solidFill>
          <a:prstDash val="solid"/>
        </a:ln>
        <a:ln w="0" cap="flat" cmpd="sng" algn="ctr">
          <a:solidFill>
            <a:schemeClr val="phClr">
              <a:satMod val="100000"/>
            </a:schemeClr>
          </a:solidFill>
          <a:prstDash val="solid"/>
        </a:ln>
        <a:ln w="19050" cap="flat" cmpd="sng" algn="ctr">
          <a:solidFill>
            <a:schemeClr val="phClr">
              <a:satMod val="100000"/>
            </a:scheme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2713DB8-298E-48C4-BC0A-B502279BED5B}">
  <we:reference id="wa104038830" version="1.0.0.3" store="de-CH"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WIFO_Folien</Template>
  <TotalTime>0</TotalTime>
  <Words>2282</Words>
  <Application>Microsoft Office PowerPoint</Application>
  <PresentationFormat>Bildschirmpräsentation (4:3)</PresentationFormat>
  <Paragraphs>292</Paragraphs>
  <Slides>44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44</vt:i4>
      </vt:variant>
    </vt:vector>
  </HeadingPairs>
  <TitlesOfParts>
    <vt:vector size="49" baseType="lpstr">
      <vt:lpstr>Arial</vt:lpstr>
      <vt:lpstr>Calibri</vt:lpstr>
      <vt:lpstr>Times New Roman</vt:lpstr>
      <vt:lpstr>Wingdings</vt:lpstr>
      <vt:lpstr>HC-PPT-Desgin v1-01</vt:lpstr>
      <vt:lpstr>COVID19-Unternehmensbefragung Januar 2021</vt:lpstr>
      <vt:lpstr>Impressum</vt:lpstr>
      <vt:lpstr>Die Ergebnisse auf einen Blick</vt:lpstr>
      <vt:lpstr>Die Ergebnisse auf einen Blick</vt:lpstr>
      <vt:lpstr>Die Ergebnisse auf einen Blick</vt:lpstr>
      <vt:lpstr>Auswertung Online-Umfrage</vt:lpstr>
      <vt:lpstr>1. Teilnehmende an der Umfrage (1/3)</vt:lpstr>
      <vt:lpstr>1. Teilnehmende an der Umfrage (2/3)</vt:lpstr>
      <vt:lpstr>1. Teilnehmende an der Umfrage (3/3)</vt:lpstr>
      <vt:lpstr>2. Umsatzentwicklung &amp; Cashflow-Entwicklung (1/5)</vt:lpstr>
      <vt:lpstr>2. Umsatzentwicklung: 2020 (2/5)</vt:lpstr>
      <vt:lpstr>2. Umsatzentwicklung: 2021 (3/5)</vt:lpstr>
      <vt:lpstr>2. Entwicklung Cashflow: 2020 (4/5)</vt:lpstr>
      <vt:lpstr>2. Entwicklung Cashflow: 2021 (5/5)</vt:lpstr>
      <vt:lpstr>3. Gefährdung der Unternehmen (1/3)</vt:lpstr>
      <vt:lpstr>3. Gefährdung der Unternehmen (2/3)</vt:lpstr>
      <vt:lpstr>3. Gefährdung der Unternehmen (3/3)</vt:lpstr>
      <vt:lpstr>4. Betriebliche Massnahmen (1/2)</vt:lpstr>
      <vt:lpstr>4. Betriebliche Massnahmen (2/2)</vt:lpstr>
      <vt:lpstr>5. Staatliche Unterstützungsmassnahmen (1/11)</vt:lpstr>
      <vt:lpstr>5. Staatliche Unterstützungsmassnahmen (2/11)</vt:lpstr>
      <vt:lpstr>5. Staatliche Unterstützungsmassnahmen (3/11)</vt:lpstr>
      <vt:lpstr>5. Staatliche Unterstützungsmassnahmen (4/11)</vt:lpstr>
      <vt:lpstr>5. Staatliche Unterstützungsmassnahmen (5/11)</vt:lpstr>
      <vt:lpstr>5. Staatliche Unterstützungsmassnahmen (6/11)</vt:lpstr>
      <vt:lpstr>5. Staatliche Unterstützungsmassnahmen (7/11)</vt:lpstr>
      <vt:lpstr>5. Staatliche Unterstützungsmassnahmen (8/11)</vt:lpstr>
      <vt:lpstr>5. Staatliche Unterstützungsmassnahmen (9/11)</vt:lpstr>
      <vt:lpstr>5. Staatliche Unterstützungsmassnahmen (10/11)</vt:lpstr>
      <vt:lpstr>5. Staatliche Unterstützungsmassnahmen (11/11)</vt:lpstr>
      <vt:lpstr>6. Beurteilung der Arbeit von Behörden und Wirtschaftsverbänden</vt:lpstr>
      <vt:lpstr>Anhang</vt:lpstr>
      <vt:lpstr>4. Betriebliche Massnahmen (1/4)  Tourismus (Bergbahnen, Beherbergung, Gastronomie, Verkehr)</vt:lpstr>
      <vt:lpstr>4. Betriebliche Massnahmen (2/4) Gewerbe (Baugewerbe)</vt:lpstr>
      <vt:lpstr>4. Betriebliche Massnahmen (3/4) Handel (Autohandel, Detailhandel, Übriger Handel)</vt:lpstr>
      <vt:lpstr>4. Betriebliche Massnahmen (4/4)   Sonstige Branchen</vt:lpstr>
      <vt:lpstr>5. Staatliche Unterstützungsmassnahmen (1/8) Tourismus (Bergbahnen, Beherbergung, Gastronomie, Verkehr)</vt:lpstr>
      <vt:lpstr>5. Staatliche Unterstützungsmassnahmen (2/8)  Gewerbe (Baugewerbe)</vt:lpstr>
      <vt:lpstr>5. Staatliche Unterstützungsmassnahmen (3/8)  Handel (Autohandel, Detailhandel, Übriger Handel)</vt:lpstr>
      <vt:lpstr>5. Staatliche Unterstützungsmassnahmen (4/8) Sonstige Branchen</vt:lpstr>
      <vt:lpstr>5. Staatliche Unterstützungsmassnahmen (5/8)  Tourismus (Bergbahnen, Beherbergung, Gastronomie, Verkehr)</vt:lpstr>
      <vt:lpstr>5. Staatliche Unterstützungsmassnahmen (6/8)  Gewerbe (Baugewerbe)</vt:lpstr>
      <vt:lpstr>5. Staatliche Unterstützungsmassnahmen (7/8)  Handel (Autohandel, Detailhandel, Übriger Handel)</vt:lpstr>
      <vt:lpstr>5. Staatliche Unterstützungsmassnahmen (8/8)  Sonstige Branchen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Nicolas Marti</dc:creator>
  <cp:lastModifiedBy>Severin Geisseler</cp:lastModifiedBy>
  <cp:revision>195</cp:revision>
  <cp:lastPrinted>2020-09-14T05:18:06Z</cp:lastPrinted>
  <dcterms:created xsi:type="dcterms:W3CDTF">2020-08-31T07:23:36Z</dcterms:created>
  <dcterms:modified xsi:type="dcterms:W3CDTF">2021-02-10T15:19:30Z</dcterms:modified>
</cp:coreProperties>
</file>